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65" r:id="rId2"/>
    <p:sldId id="266" r:id="rId3"/>
    <p:sldId id="302" r:id="rId4"/>
    <p:sldId id="267" r:id="rId5"/>
    <p:sldId id="321" r:id="rId6"/>
    <p:sldId id="306" r:id="rId7"/>
    <p:sldId id="307" r:id="rId8"/>
    <p:sldId id="308" r:id="rId9"/>
    <p:sldId id="318" r:id="rId10"/>
    <p:sldId id="309" r:id="rId11"/>
    <p:sldId id="319" r:id="rId12"/>
    <p:sldId id="328" r:id="rId13"/>
    <p:sldId id="329" r:id="rId14"/>
    <p:sldId id="310" r:id="rId15"/>
    <p:sldId id="311" r:id="rId16"/>
    <p:sldId id="324" r:id="rId17"/>
    <p:sldId id="312" r:id="rId18"/>
    <p:sldId id="325" r:id="rId19"/>
    <p:sldId id="327" r:id="rId20"/>
    <p:sldId id="331" r:id="rId21"/>
    <p:sldId id="332" r:id="rId22"/>
    <p:sldId id="268" r:id="rId23"/>
  </p:sldIdLst>
  <p:sldSz cx="9144000" cy="6858000" type="screen4x3"/>
  <p:notesSz cx="6735763" cy="9866313"/>
  <p:defaultTextStyle>
    <a:defPPr>
      <a:defRPr lang="en-GB"/>
    </a:defPPr>
    <a:lvl1pPr algn="ctr" rtl="0" fontAlgn="base">
      <a:spcBef>
        <a:spcPct val="0"/>
      </a:spcBef>
      <a:spcAft>
        <a:spcPct val="0"/>
      </a:spcAft>
      <a:defRPr sz="1600" kern="1200">
        <a:solidFill>
          <a:schemeClr val="tx1"/>
        </a:solidFill>
        <a:latin typeface="Times New Roman" pitchFamily="18" charset="0"/>
        <a:ea typeface="+mn-ea"/>
        <a:cs typeface="+mn-cs"/>
      </a:defRPr>
    </a:lvl1pPr>
    <a:lvl2pPr marL="457200" algn="ctr" rtl="0" fontAlgn="base">
      <a:spcBef>
        <a:spcPct val="0"/>
      </a:spcBef>
      <a:spcAft>
        <a:spcPct val="0"/>
      </a:spcAft>
      <a:defRPr sz="1600" kern="1200">
        <a:solidFill>
          <a:schemeClr val="tx1"/>
        </a:solidFill>
        <a:latin typeface="Times New Roman" pitchFamily="18" charset="0"/>
        <a:ea typeface="+mn-ea"/>
        <a:cs typeface="+mn-cs"/>
      </a:defRPr>
    </a:lvl2pPr>
    <a:lvl3pPr marL="914400" algn="ctr" rtl="0" fontAlgn="base">
      <a:spcBef>
        <a:spcPct val="0"/>
      </a:spcBef>
      <a:spcAft>
        <a:spcPct val="0"/>
      </a:spcAft>
      <a:defRPr sz="1600" kern="1200">
        <a:solidFill>
          <a:schemeClr val="tx1"/>
        </a:solidFill>
        <a:latin typeface="Times New Roman" pitchFamily="18" charset="0"/>
        <a:ea typeface="+mn-ea"/>
        <a:cs typeface="+mn-cs"/>
      </a:defRPr>
    </a:lvl3pPr>
    <a:lvl4pPr marL="1371600" algn="ctr" rtl="0" fontAlgn="base">
      <a:spcBef>
        <a:spcPct val="0"/>
      </a:spcBef>
      <a:spcAft>
        <a:spcPct val="0"/>
      </a:spcAft>
      <a:defRPr sz="1600" kern="1200">
        <a:solidFill>
          <a:schemeClr val="tx1"/>
        </a:solidFill>
        <a:latin typeface="Times New Roman" pitchFamily="18" charset="0"/>
        <a:ea typeface="+mn-ea"/>
        <a:cs typeface="+mn-cs"/>
      </a:defRPr>
    </a:lvl4pPr>
    <a:lvl5pPr marL="1828800" algn="ctr"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43BA"/>
    <a:srgbClr val="FFFFFF"/>
    <a:srgbClr val="1843BA"/>
    <a:srgbClr val="011681"/>
    <a:srgbClr val="FFFF99"/>
    <a:srgbClr val="FF3300"/>
    <a:srgbClr val="3399FF"/>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autoAdjust="0"/>
    <p:restoredTop sz="94660"/>
  </p:normalViewPr>
  <p:slideViewPr>
    <p:cSldViewPr>
      <p:cViewPr varScale="1">
        <p:scale>
          <a:sx n="73" d="100"/>
          <a:sy n="73" d="100"/>
        </p:scale>
        <p:origin x="-17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482" y="-102"/>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4"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355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355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10A7735-5D1C-4061-A882-D49A7825E6D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12291"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3796"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2294"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12295"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C03A26-CBD8-43E9-AC81-F90807C1BE9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2D4B40C-603D-4F2C-A056-C221CDE58A35}" type="slidenum">
              <a:rPr lang="en-GB" smtClean="0"/>
              <a:pPr/>
              <a:t>4</a:t>
            </a:fld>
            <a:endParaRPr lang="en-GB"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AU" smtClean="0"/>
              <a:t>Here is an example why two different methods are required – On the left sample and the standard perform the same – On the right when using our second technique we’ve detected a second peak and seen a reduction in peak height, an interfering compound is present.</a:t>
            </a:r>
          </a:p>
          <a:p>
            <a:pPr eaLnBrk="1" hangingPunct="1"/>
            <a:endParaRPr lang="en-AU" smtClean="0"/>
          </a:p>
          <a:p>
            <a:pPr eaLnBrk="1" hangingPunct="1"/>
            <a:r>
              <a:rPr lang="en-AU" b="1" smtClean="0"/>
              <a:t>From slide 97:</a:t>
            </a:r>
          </a:p>
          <a:p>
            <a:pPr eaLnBrk="1" hangingPunct="1"/>
            <a:endParaRPr lang="en-AU" b="1" smtClean="0"/>
          </a:p>
          <a:p>
            <a:pPr eaLnBrk="1" hangingPunct="1"/>
            <a:r>
              <a:rPr lang="en-AU" smtClean="0"/>
              <a:t>For example, the chromatography could be repeated using a column of different polarity. Where a peak is due to more than one compound, a different polarity column is a good way of separating the compounds as this column may have different selectivity. </a:t>
            </a:r>
            <a:r>
              <a:rPr lang="en-AU" b="1" smtClean="0"/>
              <a:t>(Go to slide 101 for example chromatograms showing this)</a:t>
            </a:r>
          </a:p>
          <a:p>
            <a:pPr eaLnBrk="1" hangingPunct="1"/>
            <a:endParaRPr lang="en-AU" smtClean="0"/>
          </a:p>
          <a:p>
            <a:pPr eaLnBrk="1" hangingPunct="1"/>
            <a:r>
              <a:rPr lang="en-AU" smtClean="0"/>
              <a:t>The chromatograms on this slide illustrate this example of using different analytical columns to verify the selectivity of your test method.</a:t>
            </a:r>
          </a:p>
          <a:p>
            <a:pPr eaLnBrk="1" hangingPunct="1"/>
            <a:r>
              <a:rPr lang="en-AU" smtClean="0"/>
              <a:t>When a non-polar column is used, the chromatograms just shows a single peak for both the standard and the sample and it appears as though there are no significant interferences in the sample. However, when a polar column with an alternative stationary phase is used, the standard solution still shows a single peak whereas the chromatogram corresponding to the sample shows two peaks. That is, the alternative column has been able to resolve interfering species from the target analyte, which will then lead to more accurate quantification.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r>
              <a:rPr lang="en-AU" smtClean="0"/>
              <a:t>This is an example showing the bias of a method as determined by measuring a CRM.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r>
              <a:rPr lang="en-AU" smtClean="0"/>
              <a:t>This slide shows the data…note there has been some rounding which is why the arithmetic looks a little strange.</a:t>
            </a:r>
          </a:p>
          <a:p>
            <a:pPr eaLnBrk="1" hangingPunct="1"/>
            <a:endParaRPr lang="en-AU" smtClean="0"/>
          </a:p>
          <a:p>
            <a:pPr eaLnBrk="1" hangingPunct="1"/>
            <a:r>
              <a:rPr lang="en-AU" smtClean="0"/>
              <a:t>The detection limit was calculated as the mean sample blank value plus 3 times the standard deviation of the results. That is, the mean sample blank value was 0.099 ppb and 3 times the standard deviation was 0.007 ppb. The detection limit was calculated as 0.099 ppb plus 0.007 ppb resulting in 0.106 ppb.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pPr eaLnBrk="1" hangingPunct="1"/>
            <a:r>
              <a:rPr lang="en-AU" smtClean="0"/>
              <a:t>The example, note that this is using the same blank data as was used for the LoD determinations.</a:t>
            </a:r>
          </a:p>
          <a:p>
            <a:pPr eaLnBrk="1" hangingPunct="1"/>
            <a:endParaRPr lang="en-AU" smtClean="0"/>
          </a:p>
          <a:p>
            <a:pPr eaLnBrk="1" hangingPunct="1"/>
            <a:r>
              <a:rPr lang="en-AU" smtClean="0"/>
              <a:t>The example on this slide which we looked at previously illustrates how to calculate the LOQ for some data obtained for tributyltin concentrations in biota samples.</a:t>
            </a:r>
          </a:p>
          <a:p>
            <a:pPr eaLnBrk="1" hangingPunct="1"/>
            <a:endParaRPr lang="en-AU" smtClean="0"/>
          </a:p>
          <a:p>
            <a:pPr eaLnBrk="1" hangingPunct="1"/>
            <a:r>
              <a:rPr lang="en-AU" smtClean="0"/>
              <a:t>In this case, a sample blank was analysed 7 times. The mean sample blank concentration was 0.099 ppb and the standard deviation of the results was 0.002 ppb.</a:t>
            </a:r>
          </a:p>
          <a:p>
            <a:pPr eaLnBrk="1" hangingPunct="1"/>
            <a:endParaRPr lang="en-AU" smtClean="0"/>
          </a:p>
          <a:p>
            <a:pPr eaLnBrk="1" hangingPunct="1"/>
            <a:r>
              <a:rPr lang="en-AU" smtClean="0"/>
              <a:t>The LOQ has been calculated as the mean sample blank value plus either 5, 6 or 10 times the standard deviation of the results to yield results of 0.110 ppb, 0.113 ppb and 0.122 ppb, respectively.  </a:t>
            </a:r>
          </a:p>
          <a:p>
            <a:pPr eaLnBrk="1" hangingPunct="1"/>
            <a:endParaRPr lang="en-AU" smtClean="0"/>
          </a:p>
          <a:p>
            <a:pPr eaLnBrk="1" hangingPunct="1"/>
            <a:r>
              <a:rPr lang="en-AU" smtClean="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r>
              <a:rPr lang="en-AU" smtClean="0"/>
              <a:t>This slide shows a calibration curve constructed for cadmium analysis by atomic absorption spectroscopy. </a:t>
            </a:r>
          </a:p>
          <a:p>
            <a:pPr eaLnBrk="1" hangingPunct="1"/>
            <a:r>
              <a:rPr lang="en-AU" smtClean="0"/>
              <a:t>The slope of the linear curve is 0.241 which is a measure of the instrument sensitivity.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pPr eaLnBrk="1" hangingPunct="1"/>
            <a:r>
              <a:rPr lang="en-AU" smtClean="0"/>
              <a:t>MU is an important part of validation, and many of the perfromance characteristics gathered as part of the validation will be used in making an estimate of MU. More discussion on MU will be covered in day 2.</a:t>
            </a:r>
          </a:p>
          <a:p>
            <a:pPr eaLnBrk="1" hangingPunct="1"/>
            <a:endParaRPr lang="en-A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pPr eaLnBrk="1" hangingPunct="1"/>
            <a:r>
              <a:rPr lang="en-AU" smtClean="0"/>
              <a:t>MU is an important part of validation, and many of the perfromance characteristics gathered as part of the validation will be used in making an estimate of MU. More discussion on MU will be covered in day 2.</a:t>
            </a:r>
          </a:p>
          <a:p>
            <a:pPr eaLnBrk="1" hangingPunct="1"/>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Object 23"/>
          <p:cNvGraphicFramePr>
            <a:graphicFrameLocks noChangeAspect="1"/>
          </p:cNvGraphicFramePr>
          <p:nvPr/>
        </p:nvGraphicFramePr>
        <p:xfrm>
          <a:off x="179388" y="6569075"/>
          <a:ext cx="300037" cy="180975"/>
        </p:xfrm>
        <a:graphic>
          <a:graphicData uri="http://schemas.openxmlformats.org/presentationml/2006/ole">
            <p:oleObj spid="_x0000_s47106" name="Photo Editor Photo" r:id="rId3" imgW="2010056" imgH="1104762" progId="">
              <p:embed/>
            </p:oleObj>
          </a:graphicData>
        </a:graphic>
      </p:graphicFrame>
      <p:sp>
        <p:nvSpPr>
          <p:cNvPr id="10245" name="Rectangle 5"/>
          <p:cNvSpPr>
            <a:spLocks noGrp="1" noChangeArrowheads="1"/>
          </p:cNvSpPr>
          <p:nvPr>
            <p:ph type="ctrTitle"/>
          </p:nvPr>
        </p:nvSpPr>
        <p:spPr>
          <a:xfrm>
            <a:off x="0" y="358775"/>
            <a:ext cx="9144000" cy="522288"/>
          </a:xfrm>
        </p:spPr>
        <p:txBody>
          <a:bodyPr/>
          <a:lstStyle>
            <a:lvl1pPr algn="ctr">
              <a:defRPr>
                <a:latin typeface="Arial Black" pitchFamily="34" charset="0"/>
              </a:defRPr>
            </a:lvl1pPr>
          </a:lstStyle>
          <a:p>
            <a:r>
              <a:rPr lang="en-GB"/>
              <a:t>Click to edit Master title style</a:t>
            </a:r>
          </a:p>
        </p:txBody>
      </p:sp>
      <p:sp>
        <p:nvSpPr>
          <p:cNvPr id="10246" name="Rectangle 6"/>
          <p:cNvSpPr>
            <a:spLocks noGrp="1" noChangeArrowheads="1"/>
          </p:cNvSpPr>
          <p:nvPr>
            <p:ph type="subTitle" idx="1"/>
          </p:nvPr>
        </p:nvSpPr>
        <p:spPr>
          <a:xfrm>
            <a:off x="1371600" y="2276475"/>
            <a:ext cx="6629400" cy="2376488"/>
          </a:xfrm>
        </p:spPr>
        <p:txBody>
          <a:bodyPr/>
          <a:lstStyle>
            <a:lvl1pPr marL="0" indent="0" algn="ctr">
              <a:buFont typeface="Wingdings" pitchFamily="2" charset="2"/>
              <a:buNone/>
              <a:defRPr sz="2200"/>
            </a:lvl1pPr>
          </a:lstStyle>
          <a:p>
            <a:r>
              <a:rPr lang="en-GB"/>
              <a:t>Click to edit Master subtitle style</a:t>
            </a:r>
          </a:p>
        </p:txBody>
      </p:sp>
      <p:sp>
        <p:nvSpPr>
          <p:cNvPr id="5" name="Rectangle 8"/>
          <p:cNvSpPr>
            <a:spLocks noGrp="1" noChangeArrowheads="1"/>
          </p:cNvSpPr>
          <p:nvPr>
            <p:ph type="ftr" sz="quarter" idx="10"/>
          </p:nvPr>
        </p:nvSpPr>
        <p:spPr>
          <a:xfrm>
            <a:off x="7740650" y="6343650"/>
            <a:ext cx="1368425" cy="457200"/>
          </a:xfrm>
        </p:spPr>
        <p:txBody>
          <a:bodyPr/>
          <a:lstStyle>
            <a:lvl1pPr algn="r">
              <a:defRPr sz="900" b="1" i="1">
                <a:solidFill>
                  <a:srgbClr val="A10302"/>
                </a:solidFill>
              </a:defRPr>
            </a:lvl1pPr>
          </a:lstStyle>
          <a:p>
            <a:pPr>
              <a:defRPr/>
            </a:pPr>
            <a:endParaRPr lang="en-US"/>
          </a:p>
        </p:txBody>
      </p:sp>
      <p:sp>
        <p:nvSpPr>
          <p:cNvPr id="6" name="Rectangle 24"/>
          <p:cNvSpPr>
            <a:spLocks noGrp="1" noChangeArrowheads="1"/>
          </p:cNvSpPr>
          <p:nvPr>
            <p:ph type="dt" sz="half" idx="11"/>
          </p:nvPr>
        </p:nvSpPr>
        <p:spPr/>
        <p:txBody>
          <a:bodyPr/>
          <a:lstStyle>
            <a:lvl1pPr>
              <a:defRPr/>
            </a:lvl1pPr>
          </a:lstStyle>
          <a:p>
            <a:pPr>
              <a:defRPr/>
            </a:pPr>
            <a:r>
              <a:rPr lang="en-US"/>
              <a:t>Industrial Technology Institute</a:t>
            </a:r>
            <a:r>
              <a:rPr lang="en-GB" b="0"/>
              <a:t>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Industrial Technology Institute</a:t>
            </a:r>
            <a:r>
              <a:rPr lang="en-GB" b="0"/>
              <a:t> </a:t>
            </a:r>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67A21B2-A1AC-4549-A028-816FDD440A2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98450"/>
            <a:ext cx="2286000" cy="5938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98450"/>
            <a:ext cx="6705600" cy="5938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Industrial Technology Institute</a:t>
            </a:r>
            <a:r>
              <a:rPr lang="en-GB" b="0"/>
              <a:t> </a:t>
            </a:r>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5591392-8890-4C44-8484-D71617A1E4FA}"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0B723B6D-9FD4-4C85-AD53-5D69E83D61A6}" type="datetime1">
              <a:rPr lang="en-AU"/>
              <a:pPr>
                <a:defRPr/>
              </a:pPr>
              <a:t>9/11/2015</a:t>
            </a:fld>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C64217FE-4473-4E3D-BCF2-F73DBF27C19D}" type="slidenum">
              <a:rPr lang="en-AU"/>
              <a:pPr>
                <a:defRPr/>
              </a:pPr>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18286BF-0F4B-4F6C-AC83-CBD235A1387B}" type="datetime1">
              <a:rPr lang="en-AU"/>
              <a:pPr>
                <a:defRPr/>
              </a:pPr>
              <a:t>9/11/2015</a:t>
            </a:fld>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7ACB74DF-74E9-4D90-A4BA-A4FD00BA4A26}"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Industrial Technology Institute</a:t>
            </a:r>
            <a:r>
              <a:rPr lang="en-GB" b="0"/>
              <a:t> </a:t>
            </a:r>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F38F2DB-1989-4812-8240-F2FEF62274C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Industrial Technology Institute</a:t>
            </a:r>
            <a:r>
              <a:rPr lang="en-GB" b="0"/>
              <a:t> </a:t>
            </a:r>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336F60B-AB00-4C83-A1A3-B9A4A6182FE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288" y="1125538"/>
            <a:ext cx="417195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125538"/>
            <a:ext cx="4173537"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a:t>Industrial Technology Institute</a:t>
            </a:r>
            <a:r>
              <a:rPr lang="en-GB" b="0"/>
              <a:t> </a:t>
            </a:r>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B3C07CD4-36DA-498F-B1A8-6E3254291E2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a:t>Industrial Technology Institute</a:t>
            </a:r>
            <a:r>
              <a:rPr lang="en-GB" b="0"/>
              <a:t> </a:t>
            </a:r>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021B7885-E80C-40CC-A757-77670B05371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a:t>Industrial Technology Institute</a:t>
            </a:r>
            <a:r>
              <a:rPr lang="en-GB" b="0"/>
              <a:t> </a:t>
            </a:r>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DD1FFDC9-E4D9-41EA-82BE-E6F5FAC357E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Industrial Technology Institute</a:t>
            </a:r>
            <a:r>
              <a:rPr lang="en-GB" b="0"/>
              <a:t> </a:t>
            </a:r>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p:txBody>
          <a:bodyPr/>
          <a:lstStyle>
            <a:lvl1pPr>
              <a:defRPr/>
            </a:lvl1pPr>
          </a:lstStyle>
          <a:p>
            <a:pPr>
              <a:defRPr/>
            </a:pPr>
            <a:fld id="{9CDA7B78-0D6E-42D2-8401-2C69315635F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Industrial Technology Institute</a:t>
            </a:r>
            <a:r>
              <a:rPr lang="en-GB" b="0"/>
              <a:t> </a:t>
            </a:r>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9273B35B-E70D-4897-82BF-C9AA409E2A9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Industrial Technology Institute</a:t>
            </a:r>
            <a:r>
              <a:rPr lang="en-GB" b="0"/>
              <a:t> </a:t>
            </a:r>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48D5A4F8-F813-45D3-8E27-9F4B982729F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bwMode="auto">
          <a:xfrm>
            <a:off x="0" y="298450"/>
            <a:ext cx="9144000" cy="579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GB" smtClean="0"/>
              <a:t>Click to edit Master title style</a:t>
            </a:r>
          </a:p>
        </p:txBody>
      </p:sp>
      <p:sp>
        <p:nvSpPr>
          <p:cNvPr id="4099" name="Rectangle 6"/>
          <p:cNvSpPr>
            <a:spLocks noGrp="1" noChangeArrowheads="1"/>
          </p:cNvSpPr>
          <p:nvPr>
            <p:ph type="body" idx="1"/>
          </p:nvPr>
        </p:nvSpPr>
        <p:spPr bwMode="auto">
          <a:xfrm>
            <a:off x="395288" y="1125538"/>
            <a:ext cx="8497887"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223" name="Rectangle 7"/>
          <p:cNvSpPr>
            <a:spLocks noGrp="1" noChangeArrowheads="1"/>
          </p:cNvSpPr>
          <p:nvPr>
            <p:ph type="dt" sz="half" idx="2"/>
          </p:nvPr>
        </p:nvSpPr>
        <p:spPr bwMode="auto">
          <a:xfrm>
            <a:off x="468313" y="6432550"/>
            <a:ext cx="41148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000" b="1" i="1">
                <a:solidFill>
                  <a:srgbClr val="A10302"/>
                </a:solidFill>
                <a:cs typeface="Times New Roman" pitchFamily="18" charset="0"/>
              </a:defRPr>
            </a:lvl1pPr>
          </a:lstStyle>
          <a:p>
            <a:pPr>
              <a:defRPr/>
            </a:pPr>
            <a:r>
              <a:rPr lang="en-US"/>
              <a:t>Industrial Technology Institute</a:t>
            </a:r>
            <a:r>
              <a:rPr lang="en-GB"/>
              <a:t> </a:t>
            </a:r>
          </a:p>
        </p:txBody>
      </p:sp>
      <p:sp>
        <p:nvSpPr>
          <p:cNvPr id="9224" name="Rectangle 8"/>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solidFill>
                  <a:srgbClr val="000000"/>
                </a:solidFill>
                <a:latin typeface="+mn-lt"/>
              </a:defRPr>
            </a:lvl1pPr>
          </a:lstStyle>
          <a:p>
            <a:pPr>
              <a:defRPr/>
            </a:pPr>
            <a:endParaRPr lang="en-GB"/>
          </a:p>
        </p:txBody>
      </p:sp>
      <p:sp>
        <p:nvSpPr>
          <p:cNvPr id="9225" name="Rectangle 9"/>
          <p:cNvSpPr>
            <a:spLocks noGrp="1" noChangeArrowheads="1"/>
          </p:cNvSpPr>
          <p:nvPr>
            <p:ph type="sldNum" sz="quarter" idx="4"/>
          </p:nvPr>
        </p:nvSpPr>
        <p:spPr bwMode="auto">
          <a:xfrm>
            <a:off x="7162800" y="6453188"/>
            <a:ext cx="1905000" cy="360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rgbClr val="A10302"/>
                </a:solidFill>
                <a:latin typeface="+mn-lt"/>
              </a:defRPr>
            </a:lvl1pPr>
          </a:lstStyle>
          <a:p>
            <a:pPr>
              <a:defRPr/>
            </a:pPr>
            <a:fld id="{B496EA85-EA90-4F61-BB04-4D619EEBE992}" type="slidenum">
              <a:rPr lang="en-GB"/>
              <a:pPr>
                <a:defRPr/>
              </a:pPr>
              <a:t>‹#›</a:t>
            </a:fld>
            <a:endParaRPr lang="en-GB"/>
          </a:p>
        </p:txBody>
      </p:sp>
      <p:sp>
        <p:nvSpPr>
          <p:cNvPr id="9233" name="Line 17"/>
          <p:cNvSpPr>
            <a:spLocks noChangeShapeType="1"/>
          </p:cNvSpPr>
          <p:nvPr userDrawn="1"/>
        </p:nvSpPr>
        <p:spPr bwMode="auto">
          <a:xfrm>
            <a:off x="0" y="836613"/>
            <a:ext cx="9144000" cy="0"/>
          </a:xfrm>
          <a:prstGeom prst="line">
            <a:avLst/>
          </a:prstGeom>
          <a:noFill/>
          <a:ln w="28575">
            <a:solidFill>
              <a:srgbClr val="A10302"/>
            </a:solidFill>
            <a:round/>
            <a:headEnd/>
            <a:tailEnd/>
          </a:ln>
          <a:effectLst/>
        </p:spPr>
        <p:txBody>
          <a:bodyPr wrap="none"/>
          <a:lstStyle/>
          <a:p>
            <a:pPr>
              <a:defRPr/>
            </a:pPr>
            <a:endParaRPr lang="en-US"/>
          </a:p>
        </p:txBody>
      </p:sp>
      <p:pic>
        <p:nvPicPr>
          <p:cNvPr id="4104" name="Picture 18"/>
          <p:cNvPicPr>
            <a:picLocks noChangeAspect="1" noChangeArrowheads="1"/>
          </p:cNvPicPr>
          <p:nvPr userDrawn="1"/>
        </p:nvPicPr>
        <p:blipFill>
          <a:blip r:embed="rId15"/>
          <a:srcRect/>
          <a:stretch>
            <a:fillRect/>
          </a:stretch>
        </p:blipFill>
        <p:spPr bwMode="auto">
          <a:xfrm>
            <a:off x="163513" y="6561138"/>
            <a:ext cx="304800" cy="18097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hf hdr="0" ftr="0"/>
  <p:txStyles>
    <p:titleStyle>
      <a:lvl1pPr algn="l" rtl="0" eaLnBrk="0" fontAlgn="base" hangingPunct="0">
        <a:spcBef>
          <a:spcPct val="0"/>
        </a:spcBef>
        <a:spcAft>
          <a:spcPct val="0"/>
        </a:spcAft>
        <a:defRPr sz="3200" b="1">
          <a:solidFill>
            <a:srgbClr val="A10302"/>
          </a:solidFill>
          <a:latin typeface="+mj-lt"/>
          <a:ea typeface="+mj-ea"/>
          <a:cs typeface="+mj-cs"/>
        </a:defRPr>
      </a:lvl1pPr>
      <a:lvl2pPr algn="l" rtl="0" eaLnBrk="0" fontAlgn="base" hangingPunct="0">
        <a:spcBef>
          <a:spcPct val="0"/>
        </a:spcBef>
        <a:spcAft>
          <a:spcPct val="0"/>
        </a:spcAft>
        <a:defRPr sz="3200" b="1">
          <a:solidFill>
            <a:srgbClr val="A10302"/>
          </a:solidFill>
          <a:latin typeface="Arial" charset="0"/>
        </a:defRPr>
      </a:lvl2pPr>
      <a:lvl3pPr algn="l" rtl="0" eaLnBrk="0" fontAlgn="base" hangingPunct="0">
        <a:spcBef>
          <a:spcPct val="0"/>
        </a:spcBef>
        <a:spcAft>
          <a:spcPct val="0"/>
        </a:spcAft>
        <a:defRPr sz="3200" b="1">
          <a:solidFill>
            <a:srgbClr val="A10302"/>
          </a:solidFill>
          <a:latin typeface="Arial" charset="0"/>
        </a:defRPr>
      </a:lvl3pPr>
      <a:lvl4pPr algn="l" rtl="0" eaLnBrk="0" fontAlgn="base" hangingPunct="0">
        <a:spcBef>
          <a:spcPct val="0"/>
        </a:spcBef>
        <a:spcAft>
          <a:spcPct val="0"/>
        </a:spcAft>
        <a:defRPr sz="3200" b="1">
          <a:solidFill>
            <a:srgbClr val="A10302"/>
          </a:solidFill>
          <a:latin typeface="Arial" charset="0"/>
        </a:defRPr>
      </a:lvl4pPr>
      <a:lvl5pPr algn="l" rtl="0" eaLnBrk="0" fontAlgn="base" hangingPunct="0">
        <a:spcBef>
          <a:spcPct val="0"/>
        </a:spcBef>
        <a:spcAft>
          <a:spcPct val="0"/>
        </a:spcAft>
        <a:defRPr sz="3200" b="1">
          <a:solidFill>
            <a:srgbClr val="A10302"/>
          </a:solidFill>
          <a:latin typeface="Arial" charset="0"/>
        </a:defRPr>
      </a:lvl5pPr>
      <a:lvl6pPr marL="457200" algn="l" rtl="0" fontAlgn="base">
        <a:spcBef>
          <a:spcPct val="0"/>
        </a:spcBef>
        <a:spcAft>
          <a:spcPct val="0"/>
        </a:spcAft>
        <a:defRPr sz="3200" b="1">
          <a:solidFill>
            <a:srgbClr val="A10302"/>
          </a:solidFill>
          <a:latin typeface="Arial" charset="0"/>
        </a:defRPr>
      </a:lvl6pPr>
      <a:lvl7pPr marL="914400" algn="l" rtl="0" fontAlgn="base">
        <a:spcBef>
          <a:spcPct val="0"/>
        </a:spcBef>
        <a:spcAft>
          <a:spcPct val="0"/>
        </a:spcAft>
        <a:defRPr sz="3200" b="1">
          <a:solidFill>
            <a:srgbClr val="A10302"/>
          </a:solidFill>
          <a:latin typeface="Arial" charset="0"/>
        </a:defRPr>
      </a:lvl7pPr>
      <a:lvl8pPr marL="1371600" algn="l" rtl="0" fontAlgn="base">
        <a:spcBef>
          <a:spcPct val="0"/>
        </a:spcBef>
        <a:spcAft>
          <a:spcPct val="0"/>
        </a:spcAft>
        <a:defRPr sz="3200" b="1">
          <a:solidFill>
            <a:srgbClr val="A10302"/>
          </a:solidFill>
          <a:latin typeface="Arial" charset="0"/>
        </a:defRPr>
      </a:lvl8pPr>
      <a:lvl9pPr marL="1828800" algn="l" rtl="0" fontAlgn="base">
        <a:spcBef>
          <a:spcPct val="0"/>
        </a:spcBef>
        <a:spcAft>
          <a:spcPct val="0"/>
        </a:spcAft>
        <a:defRPr sz="3200" b="1">
          <a:solidFill>
            <a:srgbClr val="A10302"/>
          </a:solidFill>
          <a:latin typeface="Arial" charset="0"/>
        </a:defRPr>
      </a:lvl9pPr>
    </p:titleStyle>
    <p:bodyStyle>
      <a:lvl1pPr marL="342900" indent="-342900" algn="l" rtl="0" eaLnBrk="0" fontAlgn="base" hangingPunct="0">
        <a:spcBef>
          <a:spcPct val="50000"/>
        </a:spcBef>
        <a:spcAft>
          <a:spcPct val="0"/>
        </a:spcAft>
        <a:buClr>
          <a:srgbClr val="A10302"/>
        </a:buClr>
        <a:buFont typeface="Wingdings" pitchFamily="2" charset="2"/>
        <a:buChar char="l"/>
        <a:defRPr sz="2000" b="1">
          <a:solidFill>
            <a:srgbClr val="000000"/>
          </a:solidFill>
          <a:latin typeface="+mn-lt"/>
          <a:ea typeface="+mn-ea"/>
          <a:cs typeface="+mn-cs"/>
        </a:defRPr>
      </a:lvl1pPr>
      <a:lvl2pPr marL="742950" indent="-285750" algn="l" rtl="0" eaLnBrk="0" fontAlgn="base" hangingPunct="0">
        <a:spcBef>
          <a:spcPct val="30000"/>
        </a:spcBef>
        <a:spcAft>
          <a:spcPct val="0"/>
        </a:spcAft>
        <a:buClr>
          <a:srgbClr val="A10302"/>
        </a:buClr>
        <a:buChar char="–"/>
        <a:defRPr sz="2800" b="1">
          <a:solidFill>
            <a:srgbClr val="000000"/>
          </a:solidFill>
          <a:latin typeface="+mn-lt"/>
        </a:defRPr>
      </a:lvl2pPr>
      <a:lvl3pPr marL="1143000" indent="-228600" algn="l" rtl="0" eaLnBrk="0" fontAlgn="base" hangingPunct="0">
        <a:spcBef>
          <a:spcPct val="30000"/>
        </a:spcBef>
        <a:spcAft>
          <a:spcPct val="0"/>
        </a:spcAft>
        <a:buClr>
          <a:srgbClr val="A10302"/>
        </a:buClr>
        <a:buChar char="•"/>
        <a:defRPr sz="2400" b="1">
          <a:solidFill>
            <a:srgbClr val="000000"/>
          </a:solidFill>
          <a:latin typeface="+mn-lt"/>
        </a:defRPr>
      </a:lvl3pPr>
      <a:lvl4pPr marL="1600200" indent="-228600" algn="l" rtl="0" eaLnBrk="0" fontAlgn="base" hangingPunct="0">
        <a:spcBef>
          <a:spcPct val="30000"/>
        </a:spcBef>
        <a:spcAft>
          <a:spcPct val="0"/>
        </a:spcAft>
        <a:buClr>
          <a:srgbClr val="A10302"/>
        </a:buClr>
        <a:buChar char="-"/>
        <a:defRPr sz="2000" b="1">
          <a:solidFill>
            <a:srgbClr val="000000"/>
          </a:solidFill>
          <a:latin typeface="+mn-lt"/>
        </a:defRPr>
      </a:lvl4pPr>
      <a:lvl5pPr marL="2057400" indent="-228600" algn="l" rtl="0" eaLnBrk="0" fontAlgn="base" hangingPunct="0">
        <a:spcBef>
          <a:spcPct val="30000"/>
        </a:spcBef>
        <a:spcAft>
          <a:spcPct val="0"/>
        </a:spcAft>
        <a:buClr>
          <a:srgbClr val="A10302"/>
        </a:buClr>
        <a:buChar char="-"/>
        <a:defRPr sz="2000" b="1">
          <a:solidFill>
            <a:srgbClr val="000000"/>
          </a:solidFill>
          <a:latin typeface="+mn-lt"/>
        </a:defRPr>
      </a:lvl5pPr>
      <a:lvl6pPr marL="2514600" indent="-228600" algn="l" rtl="0" fontAlgn="base">
        <a:spcBef>
          <a:spcPct val="30000"/>
        </a:spcBef>
        <a:spcAft>
          <a:spcPct val="0"/>
        </a:spcAft>
        <a:buClr>
          <a:srgbClr val="A10302"/>
        </a:buClr>
        <a:buChar char="-"/>
        <a:defRPr b="1">
          <a:solidFill>
            <a:srgbClr val="000000"/>
          </a:solidFill>
          <a:latin typeface="+mn-lt"/>
        </a:defRPr>
      </a:lvl6pPr>
      <a:lvl7pPr marL="2971800" indent="-228600" algn="l" rtl="0" fontAlgn="base">
        <a:spcBef>
          <a:spcPct val="30000"/>
        </a:spcBef>
        <a:spcAft>
          <a:spcPct val="0"/>
        </a:spcAft>
        <a:buClr>
          <a:srgbClr val="A10302"/>
        </a:buClr>
        <a:buChar char="-"/>
        <a:defRPr b="1">
          <a:solidFill>
            <a:srgbClr val="000000"/>
          </a:solidFill>
          <a:latin typeface="+mn-lt"/>
        </a:defRPr>
      </a:lvl7pPr>
      <a:lvl8pPr marL="3429000" indent="-228600" algn="l" rtl="0" fontAlgn="base">
        <a:spcBef>
          <a:spcPct val="30000"/>
        </a:spcBef>
        <a:spcAft>
          <a:spcPct val="0"/>
        </a:spcAft>
        <a:buClr>
          <a:srgbClr val="A10302"/>
        </a:buClr>
        <a:buChar char="-"/>
        <a:defRPr b="1">
          <a:solidFill>
            <a:srgbClr val="000000"/>
          </a:solidFill>
          <a:latin typeface="+mn-lt"/>
        </a:defRPr>
      </a:lvl8pPr>
      <a:lvl9pPr marL="3886200" indent="-228600" algn="l" rtl="0" fontAlgn="base">
        <a:spcBef>
          <a:spcPct val="30000"/>
        </a:spcBef>
        <a:spcAft>
          <a:spcPct val="0"/>
        </a:spcAft>
        <a:buClr>
          <a:srgbClr val="A10302"/>
        </a:buClr>
        <a:buChar char="-"/>
        <a:defRPr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Microsoft_Office_Excel_97-2003_Worksheet4.xls"/><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Microsoft_Office_Excel_97-2003_Worksheet3.xls"/><Relationship Id="rId5" Type="http://schemas.openxmlformats.org/officeDocument/2006/relationships/oleObject" Target="../embeddings/Microsoft_Office_Excel_97-2003_Worksheet2.xls"/><Relationship Id="rId4" Type="http://schemas.openxmlformats.org/officeDocument/2006/relationships/oleObject" Target="../embeddings/Microsoft_Office_Excel_97-2003_Worksheet1.xls"/></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4"/>
          <p:cNvSpPr>
            <a:spLocks noGrp="1" noChangeArrowheads="1"/>
          </p:cNvSpPr>
          <p:nvPr>
            <p:ph type="dt" sz="quarter" idx="11"/>
          </p:nvPr>
        </p:nvSpPr>
        <p:spPr>
          <a:noFill/>
        </p:spPr>
        <p:txBody>
          <a:bodyPr/>
          <a:lstStyle/>
          <a:p>
            <a:r>
              <a:rPr lang="en-US" smtClean="0"/>
              <a:t>Industrial Technology Institute</a:t>
            </a:r>
            <a:r>
              <a:rPr lang="en-GB" b="0" smtClean="0"/>
              <a:t> </a:t>
            </a:r>
          </a:p>
        </p:txBody>
      </p:sp>
      <p:sp>
        <p:nvSpPr>
          <p:cNvPr id="109570" name="Rectangle 2"/>
          <p:cNvSpPr>
            <a:spLocks noGrp="1" noChangeArrowheads="1"/>
          </p:cNvSpPr>
          <p:nvPr>
            <p:ph type="ctrTitle"/>
          </p:nvPr>
        </p:nvSpPr>
        <p:spPr>
          <a:xfrm>
            <a:off x="0" y="358775"/>
            <a:ext cx="9144000" cy="1200329"/>
          </a:xfrm>
        </p:spPr>
        <p:txBody>
          <a:bodyPr/>
          <a:lstStyle/>
          <a:p>
            <a:pPr eaLnBrk="1" hangingPunct="1"/>
            <a:r>
              <a:rPr lang="en-US" sz="3600" dirty="0" smtClean="0"/>
              <a:t>Test Method Validation &amp; Verification </a:t>
            </a:r>
            <a:endParaRPr lang="en-GB" sz="3600" dirty="0" smtClean="0"/>
          </a:p>
        </p:txBody>
      </p:sp>
      <p:sp>
        <p:nvSpPr>
          <p:cNvPr id="109571" name="Rectangle 3"/>
          <p:cNvSpPr>
            <a:spLocks noGrp="1" noChangeArrowheads="1"/>
          </p:cNvSpPr>
          <p:nvPr>
            <p:ph type="subTitle" idx="1"/>
          </p:nvPr>
        </p:nvSpPr>
        <p:spPr>
          <a:xfrm>
            <a:off x="250825" y="1773238"/>
            <a:ext cx="8642350" cy="3798902"/>
          </a:xfrm>
          <a:noFill/>
        </p:spPr>
        <p:txBody>
          <a:bodyPr/>
          <a:lstStyle/>
          <a:p>
            <a:pPr eaLnBrk="1" hangingPunct="1">
              <a:lnSpc>
                <a:spcPct val="80000"/>
              </a:lnSpc>
              <a:spcBef>
                <a:spcPct val="0"/>
              </a:spcBef>
            </a:pPr>
            <a:endParaRPr lang="en-US" sz="2000" dirty="0" smtClean="0">
              <a:cs typeface="Times New Roman" pitchFamily="18" charset="0"/>
            </a:endParaRPr>
          </a:p>
          <a:p>
            <a:pPr eaLnBrk="1" hangingPunct="1">
              <a:lnSpc>
                <a:spcPct val="80000"/>
              </a:lnSpc>
              <a:spcBef>
                <a:spcPct val="0"/>
              </a:spcBef>
            </a:pPr>
            <a:endParaRPr lang="en-US" sz="2000" dirty="0" smtClean="0">
              <a:cs typeface="Times New Roman" pitchFamily="18" charset="0"/>
            </a:endParaRPr>
          </a:p>
          <a:p>
            <a:pPr eaLnBrk="1" hangingPunct="1">
              <a:lnSpc>
                <a:spcPct val="150000"/>
              </a:lnSpc>
              <a:spcBef>
                <a:spcPct val="0"/>
              </a:spcBef>
            </a:pPr>
            <a:r>
              <a:rPr lang="en-US" sz="2000" dirty="0" err="1" smtClean="0">
                <a:cs typeface="Times New Roman" pitchFamily="18" charset="0"/>
              </a:rPr>
              <a:t>H.P.P.S.Somasiri</a:t>
            </a:r>
            <a:endParaRPr lang="en-US" sz="2000" dirty="0" smtClean="0">
              <a:cs typeface="Arial" charset="0"/>
            </a:endParaRPr>
          </a:p>
          <a:p>
            <a:pPr eaLnBrk="1" hangingPunct="1">
              <a:lnSpc>
                <a:spcPct val="150000"/>
              </a:lnSpc>
              <a:spcBef>
                <a:spcPct val="0"/>
              </a:spcBef>
            </a:pPr>
            <a:r>
              <a:rPr lang="en-US" sz="1800" dirty="0" smtClean="0">
                <a:cs typeface="Times New Roman" pitchFamily="18" charset="0"/>
              </a:rPr>
              <a:t>Principal Research Scientist / SDD-QAD /QM </a:t>
            </a:r>
          </a:p>
          <a:p>
            <a:pPr eaLnBrk="1" hangingPunct="1">
              <a:lnSpc>
                <a:spcPct val="150000"/>
              </a:lnSpc>
              <a:spcBef>
                <a:spcPct val="0"/>
              </a:spcBef>
            </a:pPr>
            <a:r>
              <a:rPr lang="en-US" sz="1800" dirty="0" smtClean="0">
                <a:cs typeface="Times New Roman" pitchFamily="18" charset="0"/>
              </a:rPr>
              <a:t>Industrial Technology Institute</a:t>
            </a:r>
          </a:p>
          <a:p>
            <a:pPr eaLnBrk="1" hangingPunct="1">
              <a:lnSpc>
                <a:spcPct val="80000"/>
              </a:lnSpc>
              <a:spcBef>
                <a:spcPct val="0"/>
              </a:spcBef>
            </a:pPr>
            <a:endParaRPr lang="en-US" sz="1800" dirty="0" smtClean="0">
              <a:cs typeface="Times New Roman" pitchFamily="18" charset="0"/>
            </a:endParaRPr>
          </a:p>
          <a:p>
            <a:pPr eaLnBrk="1" hangingPunct="1">
              <a:lnSpc>
                <a:spcPct val="80000"/>
              </a:lnSpc>
              <a:spcBef>
                <a:spcPct val="0"/>
              </a:spcBef>
            </a:pPr>
            <a:endParaRPr lang="en-US" sz="1800" dirty="0" smtClean="0">
              <a:cs typeface="Times New Roman" pitchFamily="18" charset="0"/>
            </a:endParaRPr>
          </a:p>
          <a:p>
            <a:pPr eaLnBrk="1" hangingPunct="1">
              <a:lnSpc>
                <a:spcPct val="80000"/>
              </a:lnSpc>
              <a:spcBef>
                <a:spcPct val="0"/>
              </a:spcBef>
            </a:pPr>
            <a:endParaRPr lang="en-US" sz="1800" dirty="0" smtClean="0">
              <a:cs typeface="Times New Roman" pitchFamily="18" charset="0"/>
            </a:endParaRPr>
          </a:p>
          <a:p>
            <a:pPr eaLnBrk="1" hangingPunct="1">
              <a:lnSpc>
                <a:spcPct val="80000"/>
              </a:lnSpc>
              <a:spcBef>
                <a:spcPct val="0"/>
              </a:spcBef>
            </a:pPr>
            <a:endParaRPr lang="en-US" sz="1800" dirty="0" smtClean="0">
              <a:cs typeface="Times New Roman" pitchFamily="18" charset="0"/>
            </a:endParaRPr>
          </a:p>
          <a:p>
            <a:pPr algn="r" eaLnBrk="1" hangingPunct="1">
              <a:lnSpc>
                <a:spcPct val="80000"/>
              </a:lnSpc>
              <a:spcBef>
                <a:spcPct val="0"/>
              </a:spcBef>
            </a:pPr>
            <a:endParaRPr lang="en-US" sz="1600" i="1" dirty="0" smtClean="0">
              <a:latin typeface="Times New Roman" pitchFamily="18" charset="0"/>
              <a:cs typeface="Times New Roman" pitchFamily="18" charset="0"/>
            </a:endParaRPr>
          </a:p>
          <a:p>
            <a:pPr algn="r" eaLnBrk="1" hangingPunct="1">
              <a:lnSpc>
                <a:spcPct val="80000"/>
              </a:lnSpc>
              <a:spcBef>
                <a:spcPct val="0"/>
              </a:spcBef>
            </a:pPr>
            <a:endParaRPr lang="en-US" sz="1600" i="1" dirty="0" smtClean="0">
              <a:latin typeface="Times New Roman" pitchFamily="18" charset="0"/>
              <a:cs typeface="Times New Roman" pitchFamily="18" charset="0"/>
            </a:endParaRPr>
          </a:p>
          <a:p>
            <a:pPr algn="r" eaLnBrk="1" hangingPunct="1">
              <a:lnSpc>
                <a:spcPct val="80000"/>
              </a:lnSpc>
              <a:spcBef>
                <a:spcPct val="0"/>
              </a:spcBef>
            </a:pPr>
            <a:endParaRPr lang="en-US" sz="1600" i="1" dirty="0" smtClean="0">
              <a:latin typeface="Times New Roman" pitchFamily="18" charset="0"/>
              <a:cs typeface="Times New Roman" pitchFamily="18" charset="0"/>
            </a:endParaRPr>
          </a:p>
          <a:p>
            <a:pPr algn="r" eaLnBrk="1" hangingPunct="1">
              <a:lnSpc>
                <a:spcPct val="80000"/>
              </a:lnSpc>
              <a:spcBef>
                <a:spcPct val="0"/>
              </a:spcBef>
            </a:pPr>
            <a:r>
              <a:rPr lang="en-US" sz="1600" i="1" dirty="0" smtClean="0">
                <a:latin typeface="Times New Roman" pitchFamily="18" charset="0"/>
                <a:cs typeface="Times New Roman" pitchFamily="18" charset="0"/>
              </a:rPr>
              <a:t>SLAB</a:t>
            </a:r>
            <a:endParaRPr lang="en-US" sz="1600" i="1" dirty="0" smtClean="0">
              <a:latin typeface="Times New Roman" pitchFamily="18" charset="0"/>
              <a:cs typeface="Times New Roman" pitchFamily="18" charset="0"/>
            </a:endParaRPr>
          </a:p>
          <a:p>
            <a:pPr algn="r" eaLnBrk="1" hangingPunct="1">
              <a:lnSpc>
                <a:spcPct val="80000"/>
              </a:lnSpc>
              <a:spcBef>
                <a:spcPct val="0"/>
              </a:spcBef>
            </a:pPr>
            <a:r>
              <a:rPr lang="en-GB" sz="1600" i="1" dirty="0" smtClean="0">
                <a:latin typeface="Times New Roman" pitchFamily="18" charset="0"/>
                <a:cs typeface="Times New Roman" pitchFamily="18" charset="0"/>
              </a:rPr>
              <a:t>2015/11/10, BMICH </a:t>
            </a:r>
            <a:endParaRPr lang="en-GB" sz="1600" i="1" dirty="0" smtClean="0">
              <a:latin typeface="Times New Roman" pitchFamily="18" charset="0"/>
              <a:cs typeface="Times New Roman" pitchFamily="18" charset="0"/>
            </a:endParaRPr>
          </a:p>
        </p:txBody>
      </p:sp>
      <p:sp>
        <p:nvSpPr>
          <p:cNvPr id="15365" name="Rectangle 4"/>
          <p:cNvSpPr>
            <a:spLocks noChangeArrowheads="1"/>
          </p:cNvSpPr>
          <p:nvPr/>
        </p:nvSpPr>
        <p:spPr bwMode="auto">
          <a:xfrm>
            <a:off x="8388350" y="6453188"/>
            <a:ext cx="527050" cy="347662"/>
          </a:xfrm>
          <a:prstGeom prst="rect">
            <a:avLst/>
          </a:prstGeom>
          <a:noFill/>
          <a:ln w="9525">
            <a:noFill/>
            <a:miter lim="800000"/>
            <a:headEnd/>
            <a:tailEnd/>
          </a:ln>
        </p:spPr>
        <p:txBody>
          <a:bodyPr anchor="b"/>
          <a:lstStyle/>
          <a:p>
            <a:pPr algn="r"/>
            <a:r>
              <a:rPr lang="en-GB" sz="900" b="1" i="1">
                <a:solidFill>
                  <a:srgbClr val="A10302"/>
                </a:solidFill>
                <a:latin typeface="Arial" charset="0"/>
              </a:rPr>
              <a:t>VER 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09570"/>
                                        </p:tgtEl>
                                        <p:attrNameLst>
                                          <p:attrName>style.visibility</p:attrName>
                                        </p:attrNameLst>
                                      </p:cBhvr>
                                      <p:to>
                                        <p:strVal val="visible"/>
                                      </p:to>
                                    </p:set>
                                    <p:anim calcmode="lin" valueType="num">
                                      <p:cBhvr>
                                        <p:cTn id="7" dur="500" fill="hold"/>
                                        <p:tgtEl>
                                          <p:spTgt spid="109570"/>
                                        </p:tgtEl>
                                        <p:attrNameLst>
                                          <p:attrName>ppt_w</p:attrName>
                                        </p:attrNameLst>
                                      </p:cBhvr>
                                      <p:tavLst>
                                        <p:tav tm="0">
                                          <p:val>
                                            <p:fltVal val="0"/>
                                          </p:val>
                                        </p:tav>
                                        <p:tav tm="100000">
                                          <p:val>
                                            <p:strVal val="#ppt_w"/>
                                          </p:val>
                                        </p:tav>
                                      </p:tavLst>
                                    </p:anim>
                                    <p:anim calcmode="lin" valueType="num">
                                      <p:cBhvr>
                                        <p:cTn id="8" dur="500" fill="hold"/>
                                        <p:tgtEl>
                                          <p:spTgt spid="109570"/>
                                        </p:tgtEl>
                                        <p:attrNameLst>
                                          <p:attrName>ppt_h</p:attrName>
                                        </p:attrNameLst>
                                      </p:cBhvr>
                                      <p:tavLst>
                                        <p:tav tm="0">
                                          <p:val>
                                            <p:fltVal val="0"/>
                                          </p:val>
                                        </p:tav>
                                        <p:tav tm="100000">
                                          <p:val>
                                            <p:strVal val="#ppt_h"/>
                                          </p:val>
                                        </p:tav>
                                      </p:tavLst>
                                    </p:anim>
                                    <p:anim calcmode="lin" valueType="num">
                                      <p:cBhvr>
                                        <p:cTn id="9" dur="500" fill="hold"/>
                                        <p:tgtEl>
                                          <p:spTgt spid="109570"/>
                                        </p:tgtEl>
                                        <p:attrNameLst>
                                          <p:attrName>style.rotation</p:attrName>
                                        </p:attrNameLst>
                                      </p:cBhvr>
                                      <p:tavLst>
                                        <p:tav tm="0">
                                          <p:val>
                                            <p:fltVal val="360"/>
                                          </p:val>
                                        </p:tav>
                                        <p:tav tm="100000">
                                          <p:val>
                                            <p:fltVal val="0"/>
                                          </p:val>
                                        </p:tav>
                                      </p:tavLst>
                                    </p:anim>
                                    <p:animEffect transition="in" filter="fade">
                                      <p:cBhvr>
                                        <p:cTn id="10" dur="500"/>
                                        <p:tgtEl>
                                          <p:spTgt spid="109570"/>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109571">
                                            <p:txEl>
                                              <p:pRg st="2" end="2"/>
                                            </p:txEl>
                                          </p:spTgt>
                                        </p:tgtEl>
                                        <p:attrNameLst>
                                          <p:attrName>style.visibility</p:attrName>
                                        </p:attrNameLst>
                                      </p:cBhvr>
                                      <p:to>
                                        <p:strVal val="visible"/>
                                      </p:to>
                                    </p:set>
                                    <p:anim calcmode="lin" valueType="num">
                                      <p:cBhvr>
                                        <p:cTn id="13" dur="500" fill="hold"/>
                                        <p:tgtEl>
                                          <p:spTgt spid="109571">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09571">
                                            <p:txEl>
                                              <p:pRg st="2" end="2"/>
                                            </p:txEl>
                                          </p:spTgt>
                                        </p:tgtEl>
                                        <p:attrNameLst>
                                          <p:attrName>ppt_h</p:attrName>
                                        </p:attrNameLst>
                                      </p:cBhvr>
                                      <p:tavLst>
                                        <p:tav tm="0">
                                          <p:val>
                                            <p:fltVal val="0"/>
                                          </p:val>
                                        </p:tav>
                                        <p:tav tm="100000">
                                          <p:val>
                                            <p:strVal val="#ppt_h"/>
                                          </p:val>
                                        </p:tav>
                                      </p:tavLst>
                                    </p:anim>
                                    <p:anim calcmode="lin" valueType="num">
                                      <p:cBhvr>
                                        <p:cTn id="15" dur="500" fill="hold"/>
                                        <p:tgtEl>
                                          <p:spTgt spid="109571">
                                            <p:txEl>
                                              <p:pRg st="2" end="2"/>
                                            </p:txEl>
                                          </p:spTgt>
                                        </p:tgtEl>
                                        <p:attrNameLst>
                                          <p:attrName>style.rotation</p:attrName>
                                        </p:attrNameLst>
                                      </p:cBhvr>
                                      <p:tavLst>
                                        <p:tav tm="0">
                                          <p:val>
                                            <p:fltVal val="360"/>
                                          </p:val>
                                        </p:tav>
                                        <p:tav tm="100000">
                                          <p:val>
                                            <p:fltVal val="0"/>
                                          </p:val>
                                        </p:tav>
                                      </p:tavLst>
                                    </p:anim>
                                    <p:animEffect transition="in" filter="fade">
                                      <p:cBhvr>
                                        <p:cTn id="16" dur="500"/>
                                        <p:tgtEl>
                                          <p:spTgt spid="10957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109571">
                                            <p:txEl>
                                              <p:pRg st="3" end="3"/>
                                            </p:txEl>
                                          </p:spTgt>
                                        </p:tgtEl>
                                        <p:attrNameLst>
                                          <p:attrName>style.visibility</p:attrName>
                                        </p:attrNameLst>
                                      </p:cBhvr>
                                      <p:to>
                                        <p:strVal val="visible"/>
                                      </p:to>
                                    </p:set>
                                    <p:anim calcmode="lin" valueType="num">
                                      <p:cBhvr>
                                        <p:cTn id="21" dur="500" fill="hold"/>
                                        <p:tgtEl>
                                          <p:spTgt spid="10957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09571">
                                            <p:txEl>
                                              <p:pRg st="3" end="3"/>
                                            </p:txEl>
                                          </p:spTgt>
                                        </p:tgtEl>
                                        <p:attrNameLst>
                                          <p:attrName>ppt_h</p:attrName>
                                        </p:attrNameLst>
                                      </p:cBhvr>
                                      <p:tavLst>
                                        <p:tav tm="0">
                                          <p:val>
                                            <p:fltVal val="0"/>
                                          </p:val>
                                        </p:tav>
                                        <p:tav tm="100000">
                                          <p:val>
                                            <p:strVal val="#ppt_h"/>
                                          </p:val>
                                        </p:tav>
                                      </p:tavLst>
                                    </p:anim>
                                    <p:anim calcmode="lin" valueType="num">
                                      <p:cBhvr>
                                        <p:cTn id="23" dur="500" fill="hold"/>
                                        <p:tgtEl>
                                          <p:spTgt spid="109571">
                                            <p:txEl>
                                              <p:pRg st="3" end="3"/>
                                            </p:txEl>
                                          </p:spTgt>
                                        </p:tgtEl>
                                        <p:attrNameLst>
                                          <p:attrName>style.rotation</p:attrName>
                                        </p:attrNameLst>
                                      </p:cBhvr>
                                      <p:tavLst>
                                        <p:tav tm="0">
                                          <p:val>
                                            <p:fltVal val="360"/>
                                          </p:val>
                                        </p:tav>
                                        <p:tav tm="100000">
                                          <p:val>
                                            <p:fltVal val="0"/>
                                          </p:val>
                                        </p:tav>
                                      </p:tavLst>
                                    </p:anim>
                                    <p:animEffect transition="in" filter="fade">
                                      <p:cBhvr>
                                        <p:cTn id="24" dur="500"/>
                                        <p:tgtEl>
                                          <p:spTgt spid="109571">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grpId="0" nodeType="clickEffect">
                                  <p:stCondLst>
                                    <p:cond delay="0"/>
                                  </p:stCondLst>
                                  <p:childTnLst>
                                    <p:set>
                                      <p:cBhvr>
                                        <p:cTn id="28" dur="1" fill="hold">
                                          <p:stCondLst>
                                            <p:cond delay="0"/>
                                          </p:stCondLst>
                                        </p:cTn>
                                        <p:tgtEl>
                                          <p:spTgt spid="109571">
                                            <p:txEl>
                                              <p:pRg st="4" end="4"/>
                                            </p:txEl>
                                          </p:spTgt>
                                        </p:tgtEl>
                                        <p:attrNameLst>
                                          <p:attrName>style.visibility</p:attrName>
                                        </p:attrNameLst>
                                      </p:cBhvr>
                                      <p:to>
                                        <p:strVal val="visible"/>
                                      </p:to>
                                    </p:set>
                                    <p:anim calcmode="lin" valueType="num">
                                      <p:cBhvr>
                                        <p:cTn id="29" dur="500" fill="hold"/>
                                        <p:tgtEl>
                                          <p:spTgt spid="109571">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109571">
                                            <p:txEl>
                                              <p:pRg st="4" end="4"/>
                                            </p:txEl>
                                          </p:spTgt>
                                        </p:tgtEl>
                                        <p:attrNameLst>
                                          <p:attrName>ppt_h</p:attrName>
                                        </p:attrNameLst>
                                      </p:cBhvr>
                                      <p:tavLst>
                                        <p:tav tm="0">
                                          <p:val>
                                            <p:fltVal val="0"/>
                                          </p:val>
                                        </p:tav>
                                        <p:tav tm="100000">
                                          <p:val>
                                            <p:strVal val="#ppt_h"/>
                                          </p:val>
                                        </p:tav>
                                      </p:tavLst>
                                    </p:anim>
                                    <p:anim calcmode="lin" valueType="num">
                                      <p:cBhvr>
                                        <p:cTn id="31" dur="500" fill="hold"/>
                                        <p:tgtEl>
                                          <p:spTgt spid="109571">
                                            <p:txEl>
                                              <p:pRg st="4" end="4"/>
                                            </p:txEl>
                                          </p:spTgt>
                                        </p:tgtEl>
                                        <p:attrNameLst>
                                          <p:attrName>style.rotation</p:attrName>
                                        </p:attrNameLst>
                                      </p:cBhvr>
                                      <p:tavLst>
                                        <p:tav tm="0">
                                          <p:val>
                                            <p:fltVal val="360"/>
                                          </p:val>
                                        </p:tav>
                                        <p:tav tm="100000">
                                          <p:val>
                                            <p:fltVal val="0"/>
                                          </p:val>
                                        </p:tav>
                                      </p:tavLst>
                                    </p:anim>
                                    <p:animEffect transition="in" filter="fade">
                                      <p:cBhvr>
                                        <p:cTn id="32" dur="500"/>
                                        <p:tgtEl>
                                          <p:spTgt spid="10957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grpId="0" nodeType="clickEffect">
                                  <p:stCondLst>
                                    <p:cond delay="0"/>
                                  </p:stCondLst>
                                  <p:childTnLst>
                                    <p:set>
                                      <p:cBhvr>
                                        <p:cTn id="36" dur="1" fill="hold">
                                          <p:stCondLst>
                                            <p:cond delay="0"/>
                                          </p:stCondLst>
                                        </p:cTn>
                                        <p:tgtEl>
                                          <p:spTgt spid="109571">
                                            <p:txEl>
                                              <p:pRg st="12" end="12"/>
                                            </p:txEl>
                                          </p:spTgt>
                                        </p:tgtEl>
                                        <p:attrNameLst>
                                          <p:attrName>style.visibility</p:attrName>
                                        </p:attrNameLst>
                                      </p:cBhvr>
                                      <p:to>
                                        <p:strVal val="visible"/>
                                      </p:to>
                                    </p:set>
                                    <p:anim calcmode="lin" valueType="num">
                                      <p:cBhvr>
                                        <p:cTn id="37" dur="500" fill="hold"/>
                                        <p:tgtEl>
                                          <p:spTgt spid="109571">
                                            <p:txEl>
                                              <p:pRg st="12" end="12"/>
                                            </p:txEl>
                                          </p:spTgt>
                                        </p:tgtEl>
                                        <p:attrNameLst>
                                          <p:attrName>ppt_w</p:attrName>
                                        </p:attrNameLst>
                                      </p:cBhvr>
                                      <p:tavLst>
                                        <p:tav tm="0">
                                          <p:val>
                                            <p:fltVal val="0"/>
                                          </p:val>
                                        </p:tav>
                                        <p:tav tm="100000">
                                          <p:val>
                                            <p:strVal val="#ppt_w"/>
                                          </p:val>
                                        </p:tav>
                                      </p:tavLst>
                                    </p:anim>
                                    <p:anim calcmode="lin" valueType="num">
                                      <p:cBhvr>
                                        <p:cTn id="38" dur="500" fill="hold"/>
                                        <p:tgtEl>
                                          <p:spTgt spid="109571">
                                            <p:txEl>
                                              <p:pRg st="12" end="12"/>
                                            </p:txEl>
                                          </p:spTgt>
                                        </p:tgtEl>
                                        <p:attrNameLst>
                                          <p:attrName>ppt_h</p:attrName>
                                        </p:attrNameLst>
                                      </p:cBhvr>
                                      <p:tavLst>
                                        <p:tav tm="0">
                                          <p:val>
                                            <p:fltVal val="0"/>
                                          </p:val>
                                        </p:tav>
                                        <p:tav tm="100000">
                                          <p:val>
                                            <p:strVal val="#ppt_h"/>
                                          </p:val>
                                        </p:tav>
                                      </p:tavLst>
                                    </p:anim>
                                    <p:anim calcmode="lin" valueType="num">
                                      <p:cBhvr>
                                        <p:cTn id="39" dur="500" fill="hold"/>
                                        <p:tgtEl>
                                          <p:spTgt spid="109571">
                                            <p:txEl>
                                              <p:pRg st="12" end="12"/>
                                            </p:txEl>
                                          </p:spTgt>
                                        </p:tgtEl>
                                        <p:attrNameLst>
                                          <p:attrName>style.rotation</p:attrName>
                                        </p:attrNameLst>
                                      </p:cBhvr>
                                      <p:tavLst>
                                        <p:tav tm="0">
                                          <p:val>
                                            <p:fltVal val="360"/>
                                          </p:val>
                                        </p:tav>
                                        <p:tav tm="100000">
                                          <p:val>
                                            <p:fltVal val="0"/>
                                          </p:val>
                                        </p:tav>
                                      </p:tavLst>
                                    </p:anim>
                                    <p:animEffect transition="in" filter="fade">
                                      <p:cBhvr>
                                        <p:cTn id="40" dur="500"/>
                                        <p:tgtEl>
                                          <p:spTgt spid="109571">
                                            <p:txEl>
                                              <p:pRg st="12" end="1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9" presetClass="entr" presetSubtype="0" decel="100000" fill="hold" grpId="0" nodeType="clickEffect">
                                  <p:stCondLst>
                                    <p:cond delay="0"/>
                                  </p:stCondLst>
                                  <p:childTnLst>
                                    <p:set>
                                      <p:cBhvr>
                                        <p:cTn id="44" dur="1" fill="hold">
                                          <p:stCondLst>
                                            <p:cond delay="0"/>
                                          </p:stCondLst>
                                        </p:cTn>
                                        <p:tgtEl>
                                          <p:spTgt spid="109571">
                                            <p:txEl>
                                              <p:pRg st="13" end="13"/>
                                            </p:txEl>
                                          </p:spTgt>
                                        </p:tgtEl>
                                        <p:attrNameLst>
                                          <p:attrName>style.visibility</p:attrName>
                                        </p:attrNameLst>
                                      </p:cBhvr>
                                      <p:to>
                                        <p:strVal val="visible"/>
                                      </p:to>
                                    </p:set>
                                    <p:anim calcmode="lin" valueType="num">
                                      <p:cBhvr>
                                        <p:cTn id="45" dur="500" fill="hold"/>
                                        <p:tgtEl>
                                          <p:spTgt spid="109571">
                                            <p:txEl>
                                              <p:pRg st="13" end="13"/>
                                            </p:txEl>
                                          </p:spTgt>
                                        </p:tgtEl>
                                        <p:attrNameLst>
                                          <p:attrName>ppt_w</p:attrName>
                                        </p:attrNameLst>
                                      </p:cBhvr>
                                      <p:tavLst>
                                        <p:tav tm="0">
                                          <p:val>
                                            <p:fltVal val="0"/>
                                          </p:val>
                                        </p:tav>
                                        <p:tav tm="100000">
                                          <p:val>
                                            <p:strVal val="#ppt_w"/>
                                          </p:val>
                                        </p:tav>
                                      </p:tavLst>
                                    </p:anim>
                                    <p:anim calcmode="lin" valueType="num">
                                      <p:cBhvr>
                                        <p:cTn id="46" dur="500" fill="hold"/>
                                        <p:tgtEl>
                                          <p:spTgt spid="109571">
                                            <p:txEl>
                                              <p:pRg st="13" end="13"/>
                                            </p:txEl>
                                          </p:spTgt>
                                        </p:tgtEl>
                                        <p:attrNameLst>
                                          <p:attrName>ppt_h</p:attrName>
                                        </p:attrNameLst>
                                      </p:cBhvr>
                                      <p:tavLst>
                                        <p:tav tm="0">
                                          <p:val>
                                            <p:fltVal val="0"/>
                                          </p:val>
                                        </p:tav>
                                        <p:tav tm="100000">
                                          <p:val>
                                            <p:strVal val="#ppt_h"/>
                                          </p:val>
                                        </p:tav>
                                      </p:tavLst>
                                    </p:anim>
                                    <p:anim calcmode="lin" valueType="num">
                                      <p:cBhvr>
                                        <p:cTn id="47" dur="500" fill="hold"/>
                                        <p:tgtEl>
                                          <p:spTgt spid="109571">
                                            <p:txEl>
                                              <p:pRg st="13" end="13"/>
                                            </p:txEl>
                                          </p:spTgt>
                                        </p:tgtEl>
                                        <p:attrNameLst>
                                          <p:attrName>style.rotation</p:attrName>
                                        </p:attrNameLst>
                                      </p:cBhvr>
                                      <p:tavLst>
                                        <p:tav tm="0">
                                          <p:val>
                                            <p:fltVal val="360"/>
                                          </p:val>
                                        </p:tav>
                                        <p:tav tm="100000">
                                          <p:val>
                                            <p:fltVal val="0"/>
                                          </p:val>
                                        </p:tav>
                                      </p:tavLst>
                                    </p:anim>
                                    <p:animEffect transition="in" filter="fade">
                                      <p:cBhvr>
                                        <p:cTn id="48" dur="500"/>
                                        <p:tgtEl>
                                          <p:spTgt spid="10957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P spid="10957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smtClean="0"/>
              <a:t>Industrial Technology Institute</a:t>
            </a:r>
            <a:r>
              <a:rPr lang="en-GB" b="0" smtClean="0"/>
              <a:t> </a:t>
            </a:r>
          </a:p>
        </p:txBody>
      </p:sp>
      <p:sp>
        <p:nvSpPr>
          <p:cNvPr id="6" name="Slide Number Placeholder 5"/>
          <p:cNvSpPr>
            <a:spLocks noGrp="1"/>
          </p:cNvSpPr>
          <p:nvPr>
            <p:ph type="sldNum" sz="quarter" idx="12"/>
          </p:nvPr>
        </p:nvSpPr>
        <p:spPr/>
        <p:txBody>
          <a:bodyPr/>
          <a:lstStyle/>
          <a:p>
            <a:pPr>
              <a:defRPr/>
            </a:pPr>
            <a:fld id="{9F6C78C2-2FE5-4B9F-8D10-F407F5C83593}" type="slidenum">
              <a:rPr lang="en-GB"/>
              <a:pPr>
                <a:defRPr/>
              </a:pPr>
              <a:t>10</a:t>
            </a:fld>
            <a:endParaRPr lang="en-GB"/>
          </a:p>
        </p:txBody>
      </p:sp>
      <p:sp>
        <p:nvSpPr>
          <p:cNvPr id="22532" name="Rectangle 2"/>
          <p:cNvSpPr>
            <a:spLocks noGrp="1" noChangeArrowheads="1"/>
          </p:cNvSpPr>
          <p:nvPr>
            <p:ph type="title"/>
          </p:nvPr>
        </p:nvSpPr>
        <p:spPr>
          <a:xfrm>
            <a:off x="0" y="176213"/>
            <a:ext cx="9144000" cy="701675"/>
          </a:xfrm>
        </p:spPr>
        <p:txBody>
          <a:bodyPr/>
          <a:lstStyle/>
          <a:p>
            <a:pPr algn="ctr" eaLnBrk="1" hangingPunct="1"/>
            <a:r>
              <a:rPr lang="en-US" sz="4000" smtClean="0"/>
              <a:t>Recovery</a:t>
            </a:r>
          </a:p>
        </p:txBody>
      </p:sp>
      <p:sp>
        <p:nvSpPr>
          <p:cNvPr id="22533" name="Rectangle 3"/>
          <p:cNvSpPr>
            <a:spLocks noGrp="1" noChangeArrowheads="1"/>
          </p:cNvSpPr>
          <p:nvPr>
            <p:ph type="body" idx="1"/>
          </p:nvPr>
        </p:nvSpPr>
        <p:spPr/>
        <p:txBody>
          <a:bodyPr/>
          <a:lstStyle/>
          <a:p>
            <a:pPr eaLnBrk="1" hangingPunct="1"/>
            <a:r>
              <a:rPr lang="en-US" sz="2400" smtClean="0"/>
              <a:t>% Recover of the anlalyte on extraction, clean-up, derivatization and measurement.</a:t>
            </a:r>
          </a:p>
          <a:p>
            <a:pPr eaLnBrk="1" hangingPunct="1"/>
            <a:r>
              <a:rPr lang="en-US" sz="2400" smtClean="0"/>
              <a:t>Can be done with	</a:t>
            </a:r>
          </a:p>
          <a:p>
            <a:pPr lvl="3" eaLnBrk="1" hangingPunct="1"/>
            <a:r>
              <a:rPr lang="en-US" sz="2400" smtClean="0"/>
              <a:t>Certified Reference Material (</a:t>
            </a:r>
            <a:r>
              <a:rPr lang="en-US" sz="2400" smtClean="0">
                <a:solidFill>
                  <a:srgbClr val="FF3300"/>
                </a:solidFill>
              </a:rPr>
              <a:t>CRM,s</a:t>
            </a:r>
            <a:r>
              <a:rPr lang="en-US" sz="2400" smtClean="0"/>
              <a:t>)</a:t>
            </a:r>
          </a:p>
          <a:p>
            <a:pPr lvl="3" eaLnBrk="1" hangingPunct="1"/>
            <a:r>
              <a:rPr lang="en-US" sz="2400" smtClean="0"/>
              <a:t>Standard Reference materials (</a:t>
            </a:r>
            <a:r>
              <a:rPr lang="en-US" sz="2400" smtClean="0">
                <a:solidFill>
                  <a:srgbClr val="FF3300"/>
                </a:solidFill>
              </a:rPr>
              <a:t>SRM,s</a:t>
            </a:r>
            <a:r>
              <a:rPr lang="en-US" sz="2400" smtClean="0"/>
              <a:t>)</a:t>
            </a:r>
          </a:p>
          <a:p>
            <a:pPr lvl="3" eaLnBrk="1" hangingPunct="1"/>
            <a:r>
              <a:rPr lang="en-US" sz="2400" smtClean="0"/>
              <a:t>Interlaboratory comparisons</a:t>
            </a:r>
          </a:p>
          <a:p>
            <a:pPr lvl="3" eaLnBrk="1" hangingPunct="1"/>
            <a:r>
              <a:rPr lang="en-US" sz="2400" smtClean="0"/>
              <a:t>Spiking  </a:t>
            </a:r>
            <a:r>
              <a:rPr lang="en-US" sz="2400" smtClean="0">
                <a:solidFill>
                  <a:srgbClr val="FF3300"/>
                </a:solidFill>
              </a:rPr>
              <a:t>(@ 20 %, 50 % and 80 %)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en-US" smtClean="0"/>
              <a:t>Industrial Technology Institute</a:t>
            </a:r>
            <a:r>
              <a:rPr lang="en-GB" b="0" smtClean="0"/>
              <a:t> </a:t>
            </a:r>
          </a:p>
        </p:txBody>
      </p:sp>
      <p:sp>
        <p:nvSpPr>
          <p:cNvPr id="6" name="Slide Number Placeholder 5"/>
          <p:cNvSpPr>
            <a:spLocks noGrp="1"/>
          </p:cNvSpPr>
          <p:nvPr>
            <p:ph type="sldNum" sz="quarter" idx="12"/>
          </p:nvPr>
        </p:nvSpPr>
        <p:spPr/>
        <p:txBody>
          <a:bodyPr/>
          <a:lstStyle/>
          <a:p>
            <a:pPr>
              <a:defRPr/>
            </a:pPr>
            <a:fld id="{E8FD0776-75D5-4BF7-A016-AAF74D89897F}" type="slidenum">
              <a:rPr lang="en-GB"/>
              <a:pPr>
                <a:defRPr/>
              </a:pPr>
              <a:t>11</a:t>
            </a:fld>
            <a:endParaRPr lang="en-GB"/>
          </a:p>
        </p:txBody>
      </p:sp>
      <p:sp>
        <p:nvSpPr>
          <p:cNvPr id="23556" name="Rectangle 2"/>
          <p:cNvSpPr>
            <a:spLocks noGrp="1" noChangeArrowheads="1"/>
          </p:cNvSpPr>
          <p:nvPr>
            <p:ph type="title"/>
          </p:nvPr>
        </p:nvSpPr>
        <p:spPr>
          <a:xfrm>
            <a:off x="0" y="176213"/>
            <a:ext cx="9144000" cy="701675"/>
          </a:xfrm>
        </p:spPr>
        <p:txBody>
          <a:bodyPr/>
          <a:lstStyle/>
          <a:p>
            <a:pPr algn="ctr" eaLnBrk="1" hangingPunct="1"/>
            <a:r>
              <a:rPr lang="en-US" sz="4000" smtClean="0"/>
              <a:t>Accuracy (Trueness)</a:t>
            </a:r>
          </a:p>
        </p:txBody>
      </p:sp>
      <p:sp>
        <p:nvSpPr>
          <p:cNvPr id="23557" name="Rectangle 3"/>
          <p:cNvSpPr>
            <a:spLocks noGrp="1" noChangeArrowheads="1"/>
          </p:cNvSpPr>
          <p:nvPr>
            <p:ph type="body" idx="1"/>
          </p:nvPr>
        </p:nvSpPr>
        <p:spPr/>
        <p:txBody>
          <a:bodyPr/>
          <a:lstStyle/>
          <a:p>
            <a:pPr eaLnBrk="1" hangingPunct="1"/>
            <a:endParaRPr lang="en-US" smtClean="0"/>
          </a:p>
          <a:p>
            <a:pPr eaLnBrk="1" hangingPunct="1"/>
            <a:r>
              <a:rPr lang="en-US" sz="2400" smtClean="0"/>
              <a:t>How close the result to the expected (assigned) value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p>
            <a:fld id="{63B8B61E-4650-4309-B02E-8BAD689CE313}" type="slidenum">
              <a:rPr lang="en-AU" smtClean="0"/>
              <a:pPr/>
              <a:t>12</a:t>
            </a:fld>
            <a:endParaRPr lang="en-AU" smtClean="0"/>
          </a:p>
        </p:txBody>
      </p:sp>
      <p:sp>
        <p:nvSpPr>
          <p:cNvPr id="49155" name="Rectangle 2"/>
          <p:cNvSpPr>
            <a:spLocks noGrp="1" noChangeArrowheads="1"/>
          </p:cNvSpPr>
          <p:nvPr>
            <p:ph type="title"/>
          </p:nvPr>
        </p:nvSpPr>
        <p:spPr/>
        <p:txBody>
          <a:bodyPr/>
          <a:lstStyle/>
          <a:p>
            <a:pPr eaLnBrk="1" hangingPunct="1"/>
            <a:r>
              <a:rPr lang="en-US" smtClean="0"/>
              <a:t>Example: Accuracy</a:t>
            </a:r>
            <a:endParaRPr lang="en-AU" smtClean="0"/>
          </a:p>
        </p:txBody>
      </p:sp>
      <p:graphicFrame>
        <p:nvGraphicFramePr>
          <p:cNvPr id="145484" name="Group 76"/>
          <p:cNvGraphicFramePr>
            <a:graphicFrameLocks noGrp="1"/>
          </p:cNvGraphicFramePr>
          <p:nvPr>
            <p:ph idx="1"/>
          </p:nvPr>
        </p:nvGraphicFramePr>
        <p:xfrm>
          <a:off x="439738" y="1460500"/>
          <a:ext cx="4851400" cy="4663440"/>
        </p:xfrm>
        <a:graphic>
          <a:graphicData uri="http://schemas.openxmlformats.org/drawingml/2006/table">
            <a:tbl>
              <a:tblPr/>
              <a:tblGrid>
                <a:gridCol w="1617662"/>
                <a:gridCol w="1616075"/>
                <a:gridCol w="1617663"/>
              </a:tblGrid>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Sample</a:t>
                      </a:r>
                      <a:endParaRPr kumimoji="0" lang="en-AU" sz="1800" b="0" i="0" u="none" strike="noStrike" cap="none" normalizeH="0" baseline="0" dirty="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Blank value (mg/L)</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RM value (mg/L)</a:t>
                      </a:r>
                      <a:endParaRPr kumimoji="0" lang="en-AU"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1</a:t>
                      </a:r>
                      <a:endParaRPr kumimoji="0" lang="en-AU"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0.001</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1.46</a:t>
                      </a:r>
                      <a:endParaRPr kumimoji="0" lang="en-AU"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2</a:t>
                      </a:r>
                      <a:endParaRPr kumimoji="0" lang="en-AU"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0.018</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1.80</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3</a:t>
                      </a:r>
                      <a:endParaRPr kumimoji="0" lang="en-AU"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0.001</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1.17</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4</a:t>
                      </a:r>
                      <a:endParaRPr kumimoji="0" lang="en-AU"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0.018</a:t>
                      </a:r>
                      <a:endParaRPr kumimoji="0" lang="en-AU"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1.20</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5</a:t>
                      </a:r>
                      <a:endParaRPr kumimoji="0" lang="en-AU"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0.002</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1.22</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6</a:t>
                      </a:r>
                      <a:endParaRPr kumimoji="0" lang="en-AU" sz="1800" b="0" i="0" u="none" strike="noStrike" cap="none" normalizeH="0" baseline="0" dirty="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0.002</a:t>
                      </a:r>
                      <a:endParaRPr kumimoji="0" lang="en-AU"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0.74</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7</a:t>
                      </a:r>
                      <a:endParaRPr kumimoji="0" lang="en-AU"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0.002</a:t>
                      </a:r>
                      <a:endParaRPr kumimoji="0" lang="en-AU"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1.16</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8</a:t>
                      </a:r>
                      <a:endParaRPr kumimoji="0" lang="en-AU"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0.014</a:t>
                      </a:r>
                      <a:endParaRPr kumimoji="0" lang="en-AU"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1.23</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9</a:t>
                      </a:r>
                      <a:endParaRPr kumimoji="0" lang="en-AU"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0.001</a:t>
                      </a:r>
                      <a:endParaRPr kumimoji="0" lang="en-AU"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1.20</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10</a:t>
                      </a:r>
                      <a:endParaRPr kumimoji="0" lang="en-AU"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2"/>
                          </a:solidFill>
                          <a:effectLst/>
                          <a:latin typeface="Arial" charset="0"/>
                        </a:rPr>
                        <a:t>0.002</a:t>
                      </a:r>
                      <a:endParaRPr kumimoji="0" lang="en-AU"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1.29</a:t>
                      </a:r>
                      <a:endParaRPr kumimoji="0" lang="en-AU" sz="18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2"/>
                          </a:solidFill>
                          <a:effectLst/>
                          <a:latin typeface="Arial" charset="0"/>
                        </a:rPr>
                        <a:t>Mean value</a:t>
                      </a:r>
                      <a:endParaRPr kumimoji="0" lang="en-AU" sz="1800" b="1"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2"/>
                          </a:solidFill>
                          <a:effectLst/>
                          <a:latin typeface="Arial" charset="0"/>
                        </a:rPr>
                        <a:t>0.004</a:t>
                      </a:r>
                      <a:endParaRPr kumimoji="0" lang="en-AU" sz="1800" b="1"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2"/>
                          </a:solidFill>
                          <a:effectLst/>
                          <a:latin typeface="Arial" charset="0"/>
                        </a:rPr>
                        <a:t>1.25</a:t>
                      </a:r>
                      <a:endParaRPr kumimoji="0" lang="en-AU" sz="1800" b="1"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210" name="Text Box 57"/>
          <p:cNvSpPr txBox="1">
            <a:spLocks noChangeArrowheads="1"/>
          </p:cNvSpPr>
          <p:nvPr/>
        </p:nvSpPr>
        <p:spPr bwMode="auto">
          <a:xfrm>
            <a:off x="360363" y="6223000"/>
            <a:ext cx="7842250" cy="366713"/>
          </a:xfrm>
          <a:prstGeom prst="rect">
            <a:avLst/>
          </a:prstGeom>
          <a:noFill/>
          <a:ln w="9525">
            <a:noFill/>
            <a:miter lim="800000"/>
            <a:headEnd/>
            <a:tailEnd/>
          </a:ln>
        </p:spPr>
        <p:txBody>
          <a:bodyPr>
            <a:spAutoFit/>
          </a:bodyPr>
          <a:lstStyle/>
          <a:p>
            <a:pPr eaLnBrk="1" hangingPunct="1">
              <a:spcBef>
                <a:spcPct val="50000"/>
              </a:spcBef>
            </a:pPr>
            <a:r>
              <a:rPr lang="en-US" sz="1800" dirty="0">
                <a:solidFill>
                  <a:schemeClr val="bg1"/>
                </a:solidFill>
              </a:rPr>
              <a:t>RM assigned value: 1.22 </a:t>
            </a:r>
            <a:r>
              <a:rPr lang="en-US" sz="1800" dirty="0">
                <a:solidFill>
                  <a:schemeClr val="bg1"/>
                </a:solidFill>
                <a:cs typeface="Arial" charset="0"/>
              </a:rPr>
              <a:t>±</a:t>
            </a:r>
            <a:r>
              <a:rPr lang="en-US" sz="1800" dirty="0">
                <a:solidFill>
                  <a:schemeClr val="bg1"/>
                </a:solidFill>
              </a:rPr>
              <a:t> 0.08 mg/L; Laboratory value for RM: 1.246 mg/L</a:t>
            </a:r>
            <a:endParaRPr lang="en-AU" sz="1800" dirty="0">
              <a:solidFill>
                <a:schemeClr val="bg1"/>
              </a:solidFill>
            </a:endParaRPr>
          </a:p>
        </p:txBody>
      </p:sp>
      <p:grpSp>
        <p:nvGrpSpPr>
          <p:cNvPr id="2" name="Group 64"/>
          <p:cNvGrpSpPr>
            <a:grpSpLocks/>
          </p:cNvGrpSpPr>
          <p:nvPr/>
        </p:nvGrpSpPr>
        <p:grpSpPr bwMode="auto">
          <a:xfrm>
            <a:off x="5654675" y="2376488"/>
            <a:ext cx="3292475" cy="2185987"/>
            <a:chOff x="3017" y="1376"/>
            <a:chExt cx="2074" cy="1377"/>
          </a:xfrm>
          <a:noFill/>
        </p:grpSpPr>
        <p:grpSp>
          <p:nvGrpSpPr>
            <p:cNvPr id="3" name="Group 65"/>
            <p:cNvGrpSpPr>
              <a:grpSpLocks/>
            </p:cNvGrpSpPr>
            <p:nvPr/>
          </p:nvGrpSpPr>
          <p:grpSpPr bwMode="auto">
            <a:xfrm>
              <a:off x="3047" y="1376"/>
              <a:ext cx="2044" cy="1377"/>
              <a:chOff x="302" y="1887"/>
              <a:chExt cx="2044" cy="1377"/>
            </a:xfrm>
            <a:grpFill/>
          </p:grpSpPr>
          <p:sp>
            <p:nvSpPr>
              <p:cNvPr id="49216" name="Line 66"/>
              <p:cNvSpPr>
                <a:spLocks noChangeShapeType="1"/>
              </p:cNvSpPr>
              <p:nvPr/>
            </p:nvSpPr>
            <p:spPr bwMode="auto">
              <a:xfrm>
                <a:off x="776" y="1976"/>
                <a:ext cx="0" cy="456"/>
              </a:xfrm>
              <a:prstGeom prst="line">
                <a:avLst/>
              </a:prstGeom>
              <a:grpFill/>
              <a:ln w="25400">
                <a:solidFill>
                  <a:schemeClr val="bg2"/>
                </a:solidFill>
                <a:round/>
                <a:headEnd/>
                <a:tailEnd/>
              </a:ln>
            </p:spPr>
            <p:txBody>
              <a:bodyPr/>
              <a:lstStyle/>
              <a:p>
                <a:endParaRPr lang="en-US">
                  <a:solidFill>
                    <a:schemeClr val="bg1"/>
                  </a:solidFill>
                </a:endParaRPr>
              </a:p>
            </p:txBody>
          </p:sp>
          <p:sp>
            <p:nvSpPr>
              <p:cNvPr id="49217" name="Text Box 67"/>
              <p:cNvSpPr txBox="1">
                <a:spLocks noChangeArrowheads="1"/>
              </p:cNvSpPr>
              <p:nvPr/>
            </p:nvSpPr>
            <p:spPr bwMode="auto">
              <a:xfrm>
                <a:off x="302" y="2687"/>
                <a:ext cx="2044" cy="577"/>
              </a:xfrm>
              <a:prstGeom prst="rect">
                <a:avLst/>
              </a:prstGeom>
              <a:grpFill/>
              <a:ln w="9525">
                <a:solidFill>
                  <a:schemeClr val="bg2"/>
                </a:solidFill>
                <a:miter lim="800000"/>
                <a:headEnd/>
                <a:tailEnd/>
              </a:ln>
            </p:spPr>
            <p:txBody>
              <a:bodyPr wrap="none">
                <a:spAutoFit/>
              </a:bodyPr>
              <a:lstStyle/>
              <a:p>
                <a:pPr eaLnBrk="1" hangingPunct="1"/>
                <a:r>
                  <a:rPr lang="en-AU" sz="1800" dirty="0">
                    <a:solidFill>
                      <a:schemeClr val="bg1"/>
                    </a:solidFill>
                  </a:rPr>
                  <a:t>Mean laboratory 	  Value from</a:t>
                </a:r>
              </a:p>
              <a:p>
                <a:pPr eaLnBrk="1" hangingPunct="1"/>
                <a:r>
                  <a:rPr lang="en-AU" sz="1800" dirty="0">
                    <a:solidFill>
                      <a:schemeClr val="bg1"/>
                    </a:solidFill>
                  </a:rPr>
                  <a:t>RM value	  </a:t>
                </a:r>
                <a:r>
                  <a:rPr lang="en-AU" sz="1800" dirty="0" smtClean="0">
                    <a:solidFill>
                      <a:schemeClr val="bg1"/>
                    </a:solidFill>
                  </a:rPr>
                  <a:t>               certificate</a:t>
                </a:r>
                <a:endParaRPr lang="en-AU" sz="1800" dirty="0">
                  <a:solidFill>
                    <a:schemeClr val="bg1"/>
                  </a:solidFill>
                </a:endParaRPr>
              </a:p>
              <a:p>
                <a:pPr eaLnBrk="1" hangingPunct="1"/>
                <a:r>
                  <a:rPr lang="en-AU" sz="1800" dirty="0">
                    <a:solidFill>
                      <a:schemeClr val="bg1"/>
                    </a:solidFill>
                  </a:rPr>
                  <a:t>1.246 mg/L	  1.22 mg/L</a:t>
                </a:r>
              </a:p>
            </p:txBody>
          </p:sp>
          <p:sp>
            <p:nvSpPr>
              <p:cNvPr id="49218" name="Line 68"/>
              <p:cNvSpPr>
                <a:spLocks noChangeShapeType="1"/>
              </p:cNvSpPr>
              <p:nvPr/>
            </p:nvSpPr>
            <p:spPr bwMode="auto">
              <a:xfrm>
                <a:off x="1529" y="1985"/>
                <a:ext cx="0" cy="456"/>
              </a:xfrm>
              <a:prstGeom prst="line">
                <a:avLst/>
              </a:prstGeom>
              <a:grpFill/>
              <a:ln w="25400">
                <a:solidFill>
                  <a:schemeClr val="bg2"/>
                </a:solidFill>
                <a:round/>
                <a:headEnd/>
                <a:tailEnd/>
              </a:ln>
            </p:spPr>
            <p:txBody>
              <a:bodyPr/>
              <a:lstStyle/>
              <a:p>
                <a:endParaRPr lang="en-US">
                  <a:solidFill>
                    <a:schemeClr val="bg1"/>
                  </a:solidFill>
                </a:endParaRPr>
              </a:p>
            </p:txBody>
          </p:sp>
          <p:sp>
            <p:nvSpPr>
              <p:cNvPr id="49219" name="Line 69"/>
              <p:cNvSpPr>
                <a:spLocks noChangeShapeType="1"/>
              </p:cNvSpPr>
              <p:nvPr/>
            </p:nvSpPr>
            <p:spPr bwMode="auto">
              <a:xfrm flipH="1">
                <a:off x="872" y="2208"/>
                <a:ext cx="584" cy="0"/>
              </a:xfrm>
              <a:prstGeom prst="line">
                <a:avLst/>
              </a:prstGeom>
              <a:grpFill/>
              <a:ln w="25400">
                <a:solidFill>
                  <a:schemeClr val="bg2"/>
                </a:solidFill>
                <a:prstDash val="sysDot"/>
                <a:round/>
                <a:headEnd/>
                <a:tailEnd type="triangle" w="med" len="med"/>
              </a:ln>
            </p:spPr>
            <p:txBody>
              <a:bodyPr/>
              <a:lstStyle/>
              <a:p>
                <a:endParaRPr lang="en-US">
                  <a:solidFill>
                    <a:schemeClr val="bg1"/>
                  </a:solidFill>
                </a:endParaRPr>
              </a:p>
            </p:txBody>
          </p:sp>
          <p:sp>
            <p:nvSpPr>
              <p:cNvPr id="49220" name="Text Box 70"/>
              <p:cNvSpPr txBox="1">
                <a:spLocks noChangeArrowheads="1"/>
              </p:cNvSpPr>
              <p:nvPr/>
            </p:nvSpPr>
            <p:spPr bwMode="auto">
              <a:xfrm>
                <a:off x="974" y="1887"/>
                <a:ext cx="375" cy="233"/>
              </a:xfrm>
              <a:prstGeom prst="rect">
                <a:avLst/>
              </a:prstGeom>
              <a:grpFill/>
              <a:ln w="9525">
                <a:solidFill>
                  <a:schemeClr val="bg2"/>
                </a:solidFill>
                <a:miter lim="800000"/>
                <a:headEnd/>
                <a:tailEnd/>
              </a:ln>
            </p:spPr>
            <p:txBody>
              <a:bodyPr wrap="none">
                <a:spAutoFit/>
              </a:bodyPr>
              <a:lstStyle/>
              <a:p>
                <a:pPr eaLnBrk="1" hangingPunct="1"/>
                <a:r>
                  <a:rPr lang="en-AU" sz="1800">
                    <a:solidFill>
                      <a:schemeClr val="bg1"/>
                    </a:solidFill>
                  </a:rPr>
                  <a:t>Bias</a:t>
                </a:r>
              </a:p>
            </p:txBody>
          </p:sp>
        </p:grpSp>
        <p:grpSp>
          <p:nvGrpSpPr>
            <p:cNvPr id="4" name="Group 72"/>
            <p:cNvGrpSpPr>
              <a:grpSpLocks/>
            </p:cNvGrpSpPr>
            <p:nvPr/>
          </p:nvGrpSpPr>
          <p:grpSpPr bwMode="auto">
            <a:xfrm>
              <a:off x="3017" y="1904"/>
              <a:ext cx="1656" cy="233"/>
              <a:chOff x="384" y="2023"/>
              <a:chExt cx="1656" cy="233"/>
            </a:xfrm>
            <a:grpFill/>
          </p:grpSpPr>
          <p:sp>
            <p:nvSpPr>
              <p:cNvPr id="49214" name="Line 73"/>
              <p:cNvSpPr>
                <a:spLocks noChangeShapeType="1"/>
              </p:cNvSpPr>
              <p:nvPr/>
            </p:nvSpPr>
            <p:spPr bwMode="auto">
              <a:xfrm>
                <a:off x="384" y="2056"/>
                <a:ext cx="1656" cy="0"/>
              </a:xfrm>
              <a:prstGeom prst="line">
                <a:avLst/>
              </a:prstGeom>
              <a:grpFill/>
              <a:ln w="9525">
                <a:solidFill>
                  <a:schemeClr val="bg2"/>
                </a:solidFill>
                <a:round/>
                <a:headEnd/>
                <a:tailEnd/>
              </a:ln>
            </p:spPr>
            <p:txBody>
              <a:bodyPr/>
              <a:lstStyle/>
              <a:p>
                <a:endParaRPr lang="en-US">
                  <a:solidFill>
                    <a:schemeClr val="bg1"/>
                  </a:solidFill>
                </a:endParaRPr>
              </a:p>
            </p:txBody>
          </p:sp>
          <p:sp>
            <p:nvSpPr>
              <p:cNvPr id="49215" name="Text Box 74"/>
              <p:cNvSpPr txBox="1">
                <a:spLocks noChangeArrowheads="1"/>
              </p:cNvSpPr>
              <p:nvPr/>
            </p:nvSpPr>
            <p:spPr bwMode="auto">
              <a:xfrm>
                <a:off x="958" y="2023"/>
                <a:ext cx="431" cy="233"/>
              </a:xfrm>
              <a:prstGeom prst="rect">
                <a:avLst/>
              </a:prstGeom>
              <a:grpFill/>
              <a:ln w="9525">
                <a:noFill/>
                <a:miter lim="800000"/>
                <a:headEnd/>
                <a:tailEnd/>
              </a:ln>
            </p:spPr>
            <p:txBody>
              <a:bodyPr wrap="none">
                <a:spAutoFit/>
              </a:bodyPr>
              <a:lstStyle/>
              <a:p>
                <a:pPr eaLnBrk="1" hangingPunct="1"/>
                <a:r>
                  <a:rPr lang="en-AU" sz="1800">
                    <a:solidFill>
                      <a:schemeClr val="bg1"/>
                    </a:solidFill>
                  </a:rPr>
                  <a:t>value</a:t>
                </a:r>
              </a:p>
            </p:txBody>
          </p:sp>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p>
            <a:fld id="{13CAC66F-4646-42BE-8699-38118A6AF564}" type="slidenum">
              <a:rPr lang="en-AU" smtClean="0"/>
              <a:pPr/>
              <a:t>13</a:t>
            </a:fld>
            <a:endParaRPr lang="en-AU" smtClean="0"/>
          </a:p>
        </p:txBody>
      </p:sp>
      <p:sp>
        <p:nvSpPr>
          <p:cNvPr id="142338" name="Rectangle 2"/>
          <p:cNvSpPr>
            <a:spLocks noChangeArrowheads="1"/>
          </p:cNvSpPr>
          <p:nvPr/>
        </p:nvSpPr>
        <p:spPr bwMode="auto">
          <a:xfrm>
            <a:off x="1142976" y="285728"/>
            <a:ext cx="6781800" cy="555625"/>
          </a:xfrm>
          <a:prstGeom prst="rect">
            <a:avLst/>
          </a:prstGeom>
          <a:noFill/>
          <a:ln w="9525">
            <a:noFill/>
            <a:miter lim="800000"/>
            <a:headEnd/>
            <a:tailEnd/>
          </a:ln>
          <a:effectLst>
            <a:outerShdw dist="17961" dir="2700000" algn="ctr" rotWithShape="0">
              <a:schemeClr val="tx1"/>
            </a:outerShdw>
          </a:effectLst>
        </p:spPr>
        <p:txBody>
          <a:bodyPr lIns="92075" tIns="46038" rIns="92075" bIns="46038">
            <a:spAutoFit/>
          </a:bodyPr>
          <a:lstStyle/>
          <a:p>
            <a:pPr algn="ctr">
              <a:lnSpc>
                <a:spcPct val="80000"/>
              </a:lnSpc>
              <a:defRPr/>
            </a:pPr>
            <a:r>
              <a:rPr lang="en-US" sz="3800" dirty="0">
                <a:solidFill>
                  <a:schemeClr val="bg1"/>
                </a:solidFill>
              </a:rPr>
              <a:t>Accuracy versus Precision</a:t>
            </a:r>
          </a:p>
        </p:txBody>
      </p:sp>
      <p:sp>
        <p:nvSpPr>
          <p:cNvPr id="46084" name="Oval 3"/>
          <p:cNvSpPr>
            <a:spLocks noChangeArrowheads="1"/>
          </p:cNvSpPr>
          <p:nvPr/>
        </p:nvSpPr>
        <p:spPr bwMode="auto">
          <a:xfrm>
            <a:off x="1220788" y="2147888"/>
            <a:ext cx="1901825" cy="1901825"/>
          </a:xfrm>
          <a:prstGeom prst="ellipse">
            <a:avLst/>
          </a:prstGeom>
          <a:solidFill>
            <a:srgbClr val="FF0000"/>
          </a:solidFill>
          <a:ln w="12700">
            <a:solidFill>
              <a:schemeClr val="tx1"/>
            </a:solidFill>
            <a:round/>
            <a:headEnd/>
            <a:tailEnd/>
          </a:ln>
        </p:spPr>
        <p:txBody>
          <a:bodyPr wrap="none" lIns="92075" tIns="46038" rIns="92075" bIns="46038" anchor="ctr"/>
          <a:lstStyle/>
          <a:p>
            <a:pPr algn="ctr"/>
            <a:endParaRPr lang="en-US">
              <a:solidFill>
                <a:srgbClr val="FF0000"/>
              </a:solidFill>
              <a:latin typeface="Times New Roman" pitchFamily="18" charset="0"/>
            </a:endParaRPr>
          </a:p>
        </p:txBody>
      </p:sp>
      <p:sp>
        <p:nvSpPr>
          <p:cNvPr id="46085" name="Oval 4"/>
          <p:cNvSpPr>
            <a:spLocks noChangeArrowheads="1"/>
          </p:cNvSpPr>
          <p:nvPr/>
        </p:nvSpPr>
        <p:spPr bwMode="auto">
          <a:xfrm>
            <a:off x="1411288" y="2338388"/>
            <a:ext cx="1520825" cy="1520825"/>
          </a:xfrm>
          <a:prstGeom prst="ellipse">
            <a:avLst/>
          </a:prstGeom>
          <a:solidFill>
            <a:srgbClr val="FFFFFF"/>
          </a:solidFill>
          <a:ln w="12700">
            <a:solidFill>
              <a:schemeClr val="tx1"/>
            </a:solidFill>
            <a:round/>
            <a:headEnd/>
            <a:tailEnd/>
          </a:ln>
        </p:spPr>
        <p:txBody>
          <a:bodyPr wrap="none" anchor="ctr"/>
          <a:lstStyle/>
          <a:p>
            <a:endParaRPr lang="en-US"/>
          </a:p>
        </p:txBody>
      </p:sp>
      <p:sp>
        <p:nvSpPr>
          <p:cNvPr id="46086" name="Oval 5"/>
          <p:cNvSpPr>
            <a:spLocks noChangeArrowheads="1"/>
          </p:cNvSpPr>
          <p:nvPr/>
        </p:nvSpPr>
        <p:spPr bwMode="auto">
          <a:xfrm>
            <a:off x="1601788" y="2528888"/>
            <a:ext cx="1139825" cy="1139825"/>
          </a:xfrm>
          <a:prstGeom prst="ellipse">
            <a:avLst/>
          </a:prstGeom>
          <a:solidFill>
            <a:srgbClr val="FF0000"/>
          </a:solidFill>
          <a:ln w="12700">
            <a:solidFill>
              <a:schemeClr val="tx1"/>
            </a:solidFill>
            <a:round/>
            <a:headEnd/>
            <a:tailEnd/>
          </a:ln>
        </p:spPr>
        <p:txBody>
          <a:bodyPr wrap="none" anchor="ctr"/>
          <a:lstStyle/>
          <a:p>
            <a:endParaRPr lang="en-US"/>
          </a:p>
        </p:txBody>
      </p:sp>
      <p:sp>
        <p:nvSpPr>
          <p:cNvPr id="46087" name="Oval 6"/>
          <p:cNvSpPr>
            <a:spLocks noChangeArrowheads="1"/>
          </p:cNvSpPr>
          <p:nvPr/>
        </p:nvSpPr>
        <p:spPr bwMode="auto">
          <a:xfrm>
            <a:off x="1754188" y="2681288"/>
            <a:ext cx="835025" cy="835025"/>
          </a:xfrm>
          <a:prstGeom prst="ellipse">
            <a:avLst/>
          </a:prstGeom>
          <a:solidFill>
            <a:srgbClr val="FFFFFF"/>
          </a:solidFill>
          <a:ln w="12700">
            <a:solidFill>
              <a:schemeClr val="tx1"/>
            </a:solidFill>
            <a:round/>
            <a:headEnd/>
            <a:tailEnd/>
          </a:ln>
        </p:spPr>
        <p:txBody>
          <a:bodyPr wrap="none" anchor="ctr"/>
          <a:lstStyle/>
          <a:p>
            <a:endParaRPr lang="en-US"/>
          </a:p>
        </p:txBody>
      </p:sp>
      <p:sp>
        <p:nvSpPr>
          <p:cNvPr id="46088" name="Oval 7"/>
          <p:cNvSpPr>
            <a:spLocks noChangeArrowheads="1"/>
          </p:cNvSpPr>
          <p:nvPr/>
        </p:nvSpPr>
        <p:spPr bwMode="auto">
          <a:xfrm>
            <a:off x="1982788" y="2909888"/>
            <a:ext cx="377825" cy="377825"/>
          </a:xfrm>
          <a:prstGeom prst="ellipse">
            <a:avLst/>
          </a:prstGeom>
          <a:solidFill>
            <a:srgbClr val="FF0000"/>
          </a:solidFill>
          <a:ln w="12700">
            <a:solidFill>
              <a:schemeClr val="tx1"/>
            </a:solidFill>
            <a:round/>
            <a:headEnd/>
            <a:tailEnd/>
          </a:ln>
        </p:spPr>
        <p:txBody>
          <a:bodyPr wrap="none" anchor="ctr"/>
          <a:lstStyle/>
          <a:p>
            <a:endParaRPr lang="en-US"/>
          </a:p>
        </p:txBody>
      </p:sp>
      <p:sp>
        <p:nvSpPr>
          <p:cNvPr id="46089" name="Oval 8"/>
          <p:cNvSpPr>
            <a:spLocks noChangeArrowheads="1"/>
          </p:cNvSpPr>
          <p:nvPr/>
        </p:nvSpPr>
        <p:spPr bwMode="auto">
          <a:xfrm>
            <a:off x="3582988" y="2147888"/>
            <a:ext cx="1901825" cy="1901825"/>
          </a:xfrm>
          <a:prstGeom prst="ellipse">
            <a:avLst/>
          </a:prstGeom>
          <a:solidFill>
            <a:srgbClr val="FF0000"/>
          </a:solidFill>
          <a:ln w="12700">
            <a:solidFill>
              <a:schemeClr val="tx1"/>
            </a:solidFill>
            <a:round/>
            <a:headEnd/>
            <a:tailEnd/>
          </a:ln>
        </p:spPr>
        <p:txBody>
          <a:bodyPr wrap="none" anchor="ctr"/>
          <a:lstStyle/>
          <a:p>
            <a:endParaRPr lang="en-US"/>
          </a:p>
        </p:txBody>
      </p:sp>
      <p:sp>
        <p:nvSpPr>
          <p:cNvPr id="46090" name="Oval 9"/>
          <p:cNvSpPr>
            <a:spLocks noChangeArrowheads="1"/>
          </p:cNvSpPr>
          <p:nvPr/>
        </p:nvSpPr>
        <p:spPr bwMode="auto">
          <a:xfrm>
            <a:off x="3773488" y="2338388"/>
            <a:ext cx="1520825" cy="1520825"/>
          </a:xfrm>
          <a:prstGeom prst="ellipse">
            <a:avLst/>
          </a:prstGeom>
          <a:solidFill>
            <a:srgbClr val="FFFFFF"/>
          </a:solidFill>
          <a:ln w="12700">
            <a:solidFill>
              <a:schemeClr val="tx1"/>
            </a:solidFill>
            <a:round/>
            <a:headEnd/>
            <a:tailEnd/>
          </a:ln>
        </p:spPr>
        <p:txBody>
          <a:bodyPr wrap="none" anchor="ctr"/>
          <a:lstStyle/>
          <a:p>
            <a:endParaRPr lang="en-US"/>
          </a:p>
        </p:txBody>
      </p:sp>
      <p:sp>
        <p:nvSpPr>
          <p:cNvPr id="46091" name="Oval 10"/>
          <p:cNvSpPr>
            <a:spLocks noChangeArrowheads="1"/>
          </p:cNvSpPr>
          <p:nvPr/>
        </p:nvSpPr>
        <p:spPr bwMode="auto">
          <a:xfrm>
            <a:off x="3963988" y="2528888"/>
            <a:ext cx="1139825" cy="1139825"/>
          </a:xfrm>
          <a:prstGeom prst="ellipse">
            <a:avLst/>
          </a:prstGeom>
          <a:solidFill>
            <a:srgbClr val="FF0000"/>
          </a:solidFill>
          <a:ln w="12700">
            <a:solidFill>
              <a:schemeClr val="tx1"/>
            </a:solidFill>
            <a:round/>
            <a:headEnd/>
            <a:tailEnd/>
          </a:ln>
        </p:spPr>
        <p:txBody>
          <a:bodyPr wrap="none" anchor="ctr"/>
          <a:lstStyle/>
          <a:p>
            <a:endParaRPr lang="en-US"/>
          </a:p>
        </p:txBody>
      </p:sp>
      <p:sp>
        <p:nvSpPr>
          <p:cNvPr id="46092" name="Oval 11"/>
          <p:cNvSpPr>
            <a:spLocks noChangeArrowheads="1"/>
          </p:cNvSpPr>
          <p:nvPr/>
        </p:nvSpPr>
        <p:spPr bwMode="auto">
          <a:xfrm>
            <a:off x="4116388" y="2681288"/>
            <a:ext cx="835025" cy="835025"/>
          </a:xfrm>
          <a:prstGeom prst="ellipse">
            <a:avLst/>
          </a:prstGeom>
          <a:solidFill>
            <a:srgbClr val="FFFFFF"/>
          </a:solidFill>
          <a:ln w="12700">
            <a:solidFill>
              <a:schemeClr val="tx1"/>
            </a:solidFill>
            <a:round/>
            <a:headEnd/>
            <a:tailEnd/>
          </a:ln>
        </p:spPr>
        <p:txBody>
          <a:bodyPr wrap="none" anchor="ctr"/>
          <a:lstStyle/>
          <a:p>
            <a:endParaRPr lang="en-US"/>
          </a:p>
        </p:txBody>
      </p:sp>
      <p:sp>
        <p:nvSpPr>
          <p:cNvPr id="46093" name="Oval 12"/>
          <p:cNvSpPr>
            <a:spLocks noChangeArrowheads="1"/>
          </p:cNvSpPr>
          <p:nvPr/>
        </p:nvSpPr>
        <p:spPr bwMode="auto">
          <a:xfrm>
            <a:off x="4344988" y="2909888"/>
            <a:ext cx="377825" cy="377825"/>
          </a:xfrm>
          <a:prstGeom prst="ellipse">
            <a:avLst/>
          </a:prstGeom>
          <a:solidFill>
            <a:srgbClr val="FF0000"/>
          </a:solidFill>
          <a:ln w="12700">
            <a:solidFill>
              <a:schemeClr val="tx1"/>
            </a:solidFill>
            <a:round/>
            <a:headEnd/>
            <a:tailEnd/>
          </a:ln>
        </p:spPr>
        <p:txBody>
          <a:bodyPr wrap="none" anchor="ctr"/>
          <a:lstStyle/>
          <a:p>
            <a:endParaRPr lang="en-US"/>
          </a:p>
        </p:txBody>
      </p:sp>
      <p:sp>
        <p:nvSpPr>
          <p:cNvPr id="46094" name="Oval 13"/>
          <p:cNvSpPr>
            <a:spLocks noChangeArrowheads="1"/>
          </p:cNvSpPr>
          <p:nvPr/>
        </p:nvSpPr>
        <p:spPr bwMode="auto">
          <a:xfrm>
            <a:off x="6097588" y="2147888"/>
            <a:ext cx="1901825" cy="1901825"/>
          </a:xfrm>
          <a:prstGeom prst="ellipse">
            <a:avLst/>
          </a:prstGeom>
          <a:solidFill>
            <a:srgbClr val="FF0000"/>
          </a:solidFill>
          <a:ln w="12700">
            <a:solidFill>
              <a:schemeClr val="tx1"/>
            </a:solidFill>
            <a:round/>
            <a:headEnd/>
            <a:tailEnd/>
          </a:ln>
        </p:spPr>
        <p:txBody>
          <a:bodyPr wrap="none" anchor="ctr"/>
          <a:lstStyle/>
          <a:p>
            <a:endParaRPr lang="en-US"/>
          </a:p>
        </p:txBody>
      </p:sp>
      <p:sp>
        <p:nvSpPr>
          <p:cNvPr id="46095" name="Oval 14"/>
          <p:cNvSpPr>
            <a:spLocks noChangeArrowheads="1"/>
          </p:cNvSpPr>
          <p:nvPr/>
        </p:nvSpPr>
        <p:spPr bwMode="auto">
          <a:xfrm>
            <a:off x="6288088" y="2338388"/>
            <a:ext cx="1520825" cy="1520825"/>
          </a:xfrm>
          <a:prstGeom prst="ellipse">
            <a:avLst/>
          </a:prstGeom>
          <a:solidFill>
            <a:srgbClr val="FFFFFF"/>
          </a:solidFill>
          <a:ln w="12700">
            <a:solidFill>
              <a:schemeClr val="tx1"/>
            </a:solidFill>
            <a:round/>
            <a:headEnd/>
            <a:tailEnd/>
          </a:ln>
        </p:spPr>
        <p:txBody>
          <a:bodyPr wrap="none" anchor="ctr"/>
          <a:lstStyle/>
          <a:p>
            <a:endParaRPr lang="en-US"/>
          </a:p>
        </p:txBody>
      </p:sp>
      <p:sp>
        <p:nvSpPr>
          <p:cNvPr id="46096" name="Oval 15"/>
          <p:cNvSpPr>
            <a:spLocks noChangeArrowheads="1"/>
          </p:cNvSpPr>
          <p:nvPr/>
        </p:nvSpPr>
        <p:spPr bwMode="auto">
          <a:xfrm>
            <a:off x="6478588" y="2528888"/>
            <a:ext cx="1139825" cy="1139825"/>
          </a:xfrm>
          <a:prstGeom prst="ellipse">
            <a:avLst/>
          </a:prstGeom>
          <a:solidFill>
            <a:srgbClr val="FF0000"/>
          </a:solidFill>
          <a:ln w="12700">
            <a:solidFill>
              <a:schemeClr val="tx1"/>
            </a:solidFill>
            <a:round/>
            <a:headEnd/>
            <a:tailEnd/>
          </a:ln>
        </p:spPr>
        <p:txBody>
          <a:bodyPr wrap="none" anchor="ctr"/>
          <a:lstStyle/>
          <a:p>
            <a:endParaRPr lang="en-US"/>
          </a:p>
        </p:txBody>
      </p:sp>
      <p:sp>
        <p:nvSpPr>
          <p:cNvPr id="46097" name="Oval 16"/>
          <p:cNvSpPr>
            <a:spLocks noChangeArrowheads="1"/>
          </p:cNvSpPr>
          <p:nvPr/>
        </p:nvSpPr>
        <p:spPr bwMode="auto">
          <a:xfrm>
            <a:off x="6630988" y="2681288"/>
            <a:ext cx="835025" cy="835025"/>
          </a:xfrm>
          <a:prstGeom prst="ellipse">
            <a:avLst/>
          </a:prstGeom>
          <a:solidFill>
            <a:srgbClr val="FFFFFF"/>
          </a:solidFill>
          <a:ln w="12700">
            <a:solidFill>
              <a:schemeClr val="tx1"/>
            </a:solidFill>
            <a:round/>
            <a:headEnd/>
            <a:tailEnd/>
          </a:ln>
        </p:spPr>
        <p:txBody>
          <a:bodyPr wrap="none" anchor="ctr"/>
          <a:lstStyle/>
          <a:p>
            <a:endParaRPr lang="en-US"/>
          </a:p>
        </p:txBody>
      </p:sp>
      <p:sp>
        <p:nvSpPr>
          <p:cNvPr id="46098" name="Oval 17"/>
          <p:cNvSpPr>
            <a:spLocks noChangeArrowheads="1"/>
          </p:cNvSpPr>
          <p:nvPr/>
        </p:nvSpPr>
        <p:spPr bwMode="auto">
          <a:xfrm>
            <a:off x="6859588" y="2909888"/>
            <a:ext cx="377825" cy="377825"/>
          </a:xfrm>
          <a:prstGeom prst="ellipse">
            <a:avLst/>
          </a:prstGeom>
          <a:solidFill>
            <a:srgbClr val="FF0000"/>
          </a:solidFill>
          <a:ln w="12700">
            <a:solidFill>
              <a:schemeClr val="tx1"/>
            </a:solidFill>
            <a:round/>
            <a:headEnd/>
            <a:tailEnd/>
          </a:ln>
        </p:spPr>
        <p:txBody>
          <a:bodyPr wrap="none" anchor="ctr"/>
          <a:lstStyle/>
          <a:p>
            <a:endParaRPr lang="en-US"/>
          </a:p>
        </p:txBody>
      </p:sp>
      <p:sp>
        <p:nvSpPr>
          <p:cNvPr id="46099" name="Rectangle 27"/>
          <p:cNvSpPr>
            <a:spLocks noChangeArrowheads="1"/>
          </p:cNvSpPr>
          <p:nvPr/>
        </p:nvSpPr>
        <p:spPr bwMode="auto">
          <a:xfrm>
            <a:off x="1222375" y="4359275"/>
            <a:ext cx="1722438" cy="585418"/>
          </a:xfrm>
          <a:prstGeom prst="rect">
            <a:avLst/>
          </a:prstGeom>
          <a:noFill/>
          <a:ln w="9525">
            <a:noFill/>
            <a:miter lim="800000"/>
            <a:headEnd/>
            <a:tailEnd/>
          </a:ln>
        </p:spPr>
        <p:txBody>
          <a:bodyPr lIns="92075" tIns="46038" rIns="92075" bIns="46038">
            <a:spAutoFit/>
          </a:bodyPr>
          <a:lstStyle/>
          <a:p>
            <a:pPr algn="ctr"/>
            <a:r>
              <a:rPr lang="en-US" b="1" dirty="0">
                <a:solidFill>
                  <a:schemeClr val="bg1"/>
                </a:solidFill>
                <a:latin typeface="Times New Roman" pitchFamily="18" charset="0"/>
              </a:rPr>
              <a:t>Accuracy (Trueness)</a:t>
            </a:r>
          </a:p>
        </p:txBody>
      </p:sp>
      <p:sp>
        <p:nvSpPr>
          <p:cNvPr id="46100" name="Rectangle 28"/>
          <p:cNvSpPr>
            <a:spLocks noChangeArrowheads="1"/>
          </p:cNvSpPr>
          <p:nvPr/>
        </p:nvSpPr>
        <p:spPr bwMode="auto">
          <a:xfrm>
            <a:off x="3810000" y="4743450"/>
            <a:ext cx="993349" cy="339196"/>
          </a:xfrm>
          <a:prstGeom prst="rect">
            <a:avLst/>
          </a:prstGeom>
          <a:noFill/>
          <a:ln w="9525">
            <a:noFill/>
            <a:miter lim="800000"/>
            <a:headEnd/>
            <a:tailEnd/>
          </a:ln>
        </p:spPr>
        <p:txBody>
          <a:bodyPr wrap="none" lIns="92075" tIns="46038" rIns="92075" bIns="46038">
            <a:spAutoFit/>
          </a:bodyPr>
          <a:lstStyle/>
          <a:p>
            <a:r>
              <a:rPr lang="en-US" b="1" dirty="0">
                <a:solidFill>
                  <a:schemeClr val="bg1"/>
                </a:solidFill>
                <a:latin typeface="Times New Roman" pitchFamily="18" charset="0"/>
              </a:rPr>
              <a:t>Precision</a:t>
            </a:r>
          </a:p>
        </p:txBody>
      </p:sp>
      <p:sp>
        <p:nvSpPr>
          <p:cNvPr id="46101" name="Rectangle 29"/>
          <p:cNvSpPr>
            <a:spLocks noChangeArrowheads="1"/>
          </p:cNvSpPr>
          <p:nvPr/>
        </p:nvSpPr>
        <p:spPr bwMode="auto">
          <a:xfrm>
            <a:off x="6138863" y="4514850"/>
            <a:ext cx="1240724" cy="486929"/>
          </a:xfrm>
          <a:prstGeom prst="rect">
            <a:avLst/>
          </a:prstGeom>
          <a:noFill/>
          <a:ln w="9525">
            <a:noFill/>
            <a:miter lim="800000"/>
            <a:headEnd/>
            <a:tailEnd/>
          </a:ln>
        </p:spPr>
        <p:txBody>
          <a:bodyPr wrap="none" lIns="92075" tIns="46038" rIns="92075" bIns="46038">
            <a:spAutoFit/>
          </a:bodyPr>
          <a:lstStyle/>
          <a:p>
            <a:pPr algn="ctr">
              <a:lnSpc>
                <a:spcPct val="80000"/>
              </a:lnSpc>
            </a:pPr>
            <a:r>
              <a:rPr lang="en-US" b="1" dirty="0">
                <a:solidFill>
                  <a:schemeClr val="bg1"/>
                </a:solidFill>
                <a:latin typeface="Times New Roman" pitchFamily="18" charset="0"/>
              </a:rPr>
              <a:t>Accuracy &amp;</a:t>
            </a:r>
          </a:p>
          <a:p>
            <a:pPr algn="ctr">
              <a:lnSpc>
                <a:spcPct val="80000"/>
              </a:lnSpc>
            </a:pPr>
            <a:r>
              <a:rPr lang="en-US" b="1" dirty="0">
                <a:solidFill>
                  <a:schemeClr val="bg1"/>
                </a:solidFill>
                <a:latin typeface="Times New Roman" pitchFamily="18" charset="0"/>
              </a:rPr>
              <a:t>Precision</a:t>
            </a:r>
          </a:p>
        </p:txBody>
      </p:sp>
      <p:sp>
        <p:nvSpPr>
          <p:cNvPr id="46102" name="Oval 41"/>
          <p:cNvSpPr>
            <a:spLocks noChangeArrowheads="1"/>
          </p:cNvSpPr>
          <p:nvPr/>
        </p:nvSpPr>
        <p:spPr bwMode="auto">
          <a:xfrm>
            <a:off x="2263775" y="3382963"/>
            <a:ext cx="187325" cy="187325"/>
          </a:xfrm>
          <a:prstGeom prst="ellipse">
            <a:avLst/>
          </a:prstGeom>
          <a:solidFill>
            <a:schemeClr val="tx1"/>
          </a:solidFill>
          <a:ln w="9525">
            <a:solidFill>
              <a:schemeClr val="tx1"/>
            </a:solidFill>
            <a:round/>
            <a:headEnd/>
            <a:tailEnd/>
          </a:ln>
        </p:spPr>
        <p:txBody>
          <a:bodyPr wrap="none" anchor="ctr"/>
          <a:lstStyle/>
          <a:p>
            <a:endParaRPr lang="en-US"/>
          </a:p>
        </p:txBody>
      </p:sp>
      <p:sp>
        <p:nvSpPr>
          <p:cNvPr id="46103" name="Oval 42"/>
          <p:cNvSpPr>
            <a:spLocks noChangeArrowheads="1"/>
          </p:cNvSpPr>
          <p:nvPr/>
        </p:nvSpPr>
        <p:spPr bwMode="auto">
          <a:xfrm>
            <a:off x="1733550" y="2836863"/>
            <a:ext cx="187325" cy="187325"/>
          </a:xfrm>
          <a:prstGeom prst="ellipse">
            <a:avLst/>
          </a:prstGeom>
          <a:solidFill>
            <a:schemeClr val="tx1"/>
          </a:solidFill>
          <a:ln w="9525">
            <a:solidFill>
              <a:schemeClr val="tx1"/>
            </a:solidFill>
            <a:round/>
            <a:headEnd/>
            <a:tailEnd/>
          </a:ln>
        </p:spPr>
        <p:txBody>
          <a:bodyPr wrap="none" anchor="ctr"/>
          <a:lstStyle/>
          <a:p>
            <a:endParaRPr lang="en-US"/>
          </a:p>
        </p:txBody>
      </p:sp>
      <p:sp>
        <p:nvSpPr>
          <p:cNvPr id="46104" name="Oval 43"/>
          <p:cNvSpPr>
            <a:spLocks noChangeArrowheads="1"/>
          </p:cNvSpPr>
          <p:nvPr/>
        </p:nvSpPr>
        <p:spPr bwMode="auto">
          <a:xfrm>
            <a:off x="4713288" y="2478088"/>
            <a:ext cx="187325" cy="187325"/>
          </a:xfrm>
          <a:prstGeom prst="ellipse">
            <a:avLst/>
          </a:prstGeom>
          <a:solidFill>
            <a:schemeClr val="tx1"/>
          </a:solidFill>
          <a:ln w="9525">
            <a:solidFill>
              <a:schemeClr val="tx1"/>
            </a:solidFill>
            <a:round/>
            <a:headEnd/>
            <a:tailEnd/>
          </a:ln>
        </p:spPr>
        <p:txBody>
          <a:bodyPr wrap="none" anchor="ctr"/>
          <a:lstStyle/>
          <a:p>
            <a:endParaRPr lang="en-US"/>
          </a:p>
        </p:txBody>
      </p:sp>
      <p:sp>
        <p:nvSpPr>
          <p:cNvPr id="46105" name="Oval 44"/>
          <p:cNvSpPr>
            <a:spLocks noChangeArrowheads="1"/>
          </p:cNvSpPr>
          <p:nvPr/>
        </p:nvSpPr>
        <p:spPr bwMode="auto">
          <a:xfrm>
            <a:off x="4660900" y="2238375"/>
            <a:ext cx="187325" cy="187325"/>
          </a:xfrm>
          <a:prstGeom prst="ellipse">
            <a:avLst/>
          </a:prstGeom>
          <a:solidFill>
            <a:schemeClr val="bg2"/>
          </a:solidFill>
          <a:ln w="9525">
            <a:solidFill>
              <a:schemeClr val="tx1"/>
            </a:solidFill>
            <a:round/>
            <a:headEnd/>
            <a:tailEnd/>
          </a:ln>
        </p:spPr>
        <p:txBody>
          <a:bodyPr wrap="none" anchor="ctr"/>
          <a:lstStyle/>
          <a:p>
            <a:endParaRPr lang="en-US" dirty="0">
              <a:solidFill>
                <a:schemeClr val="bg1"/>
              </a:solidFill>
            </a:endParaRPr>
          </a:p>
        </p:txBody>
      </p:sp>
      <p:sp>
        <p:nvSpPr>
          <p:cNvPr id="46106" name="Oval 45"/>
          <p:cNvSpPr>
            <a:spLocks noChangeArrowheads="1"/>
          </p:cNvSpPr>
          <p:nvPr/>
        </p:nvSpPr>
        <p:spPr bwMode="auto">
          <a:xfrm>
            <a:off x="4941888" y="2373313"/>
            <a:ext cx="187325" cy="187325"/>
          </a:xfrm>
          <a:prstGeom prst="ellipse">
            <a:avLst/>
          </a:prstGeom>
          <a:solidFill>
            <a:schemeClr val="tx1"/>
          </a:solidFill>
          <a:ln w="9525">
            <a:solidFill>
              <a:schemeClr val="tx1"/>
            </a:solidFill>
            <a:round/>
            <a:headEnd/>
            <a:tailEnd/>
          </a:ln>
        </p:spPr>
        <p:txBody>
          <a:bodyPr wrap="none" anchor="ctr"/>
          <a:lstStyle/>
          <a:p>
            <a:endParaRPr lang="en-US"/>
          </a:p>
        </p:txBody>
      </p:sp>
      <p:grpSp>
        <p:nvGrpSpPr>
          <p:cNvPr id="2" name="Group 50"/>
          <p:cNvGrpSpPr>
            <a:grpSpLocks/>
          </p:cNvGrpSpPr>
          <p:nvPr/>
        </p:nvGrpSpPr>
        <p:grpSpPr bwMode="auto">
          <a:xfrm>
            <a:off x="6824663" y="2867025"/>
            <a:ext cx="444500" cy="425450"/>
            <a:chOff x="4299" y="2226"/>
            <a:chExt cx="280" cy="268"/>
          </a:xfrm>
        </p:grpSpPr>
        <p:sp>
          <p:nvSpPr>
            <p:cNvPr id="46109" name="Oval 46"/>
            <p:cNvSpPr>
              <a:spLocks noChangeArrowheads="1"/>
            </p:cNvSpPr>
            <p:nvPr/>
          </p:nvSpPr>
          <p:spPr bwMode="auto">
            <a:xfrm>
              <a:off x="4461" y="2376"/>
              <a:ext cx="118" cy="118"/>
            </a:xfrm>
            <a:prstGeom prst="ellipse">
              <a:avLst/>
            </a:prstGeom>
            <a:solidFill>
              <a:schemeClr val="tx1"/>
            </a:solidFill>
            <a:ln w="9525">
              <a:solidFill>
                <a:schemeClr val="tx1"/>
              </a:solidFill>
              <a:round/>
              <a:headEnd/>
              <a:tailEnd/>
            </a:ln>
          </p:spPr>
          <p:txBody>
            <a:bodyPr wrap="none" anchor="ctr"/>
            <a:lstStyle/>
            <a:p>
              <a:endParaRPr lang="en-US"/>
            </a:p>
          </p:txBody>
        </p:sp>
        <p:sp>
          <p:nvSpPr>
            <p:cNvPr id="46110" name="Oval 47"/>
            <p:cNvSpPr>
              <a:spLocks noChangeArrowheads="1"/>
            </p:cNvSpPr>
            <p:nvPr/>
          </p:nvSpPr>
          <p:spPr bwMode="auto">
            <a:xfrm>
              <a:off x="4299" y="2361"/>
              <a:ext cx="118" cy="118"/>
            </a:xfrm>
            <a:prstGeom prst="ellipse">
              <a:avLst/>
            </a:prstGeom>
            <a:solidFill>
              <a:schemeClr val="tx1"/>
            </a:solidFill>
            <a:ln w="9525">
              <a:solidFill>
                <a:schemeClr val="tx1"/>
              </a:solidFill>
              <a:round/>
              <a:headEnd/>
              <a:tailEnd/>
            </a:ln>
          </p:spPr>
          <p:txBody>
            <a:bodyPr wrap="none" anchor="ctr"/>
            <a:lstStyle/>
            <a:p>
              <a:endParaRPr lang="en-US"/>
            </a:p>
          </p:txBody>
        </p:sp>
        <p:sp>
          <p:nvSpPr>
            <p:cNvPr id="46111" name="Oval 48"/>
            <p:cNvSpPr>
              <a:spLocks noChangeArrowheads="1"/>
            </p:cNvSpPr>
            <p:nvPr/>
          </p:nvSpPr>
          <p:spPr bwMode="auto">
            <a:xfrm>
              <a:off x="4384" y="2226"/>
              <a:ext cx="118" cy="11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46108" name="Oval 49"/>
          <p:cNvSpPr>
            <a:spLocks noChangeArrowheads="1"/>
          </p:cNvSpPr>
          <p:nvPr/>
        </p:nvSpPr>
        <p:spPr bwMode="auto">
          <a:xfrm>
            <a:off x="2366963" y="2803525"/>
            <a:ext cx="187325" cy="187325"/>
          </a:xfrm>
          <a:prstGeom prst="ellipse">
            <a:avLst/>
          </a:prstGeom>
          <a:solidFill>
            <a:schemeClr val="tx1"/>
          </a:solidFill>
          <a:ln w="9525">
            <a:solidFill>
              <a:schemeClr val="tx1"/>
            </a:solidFill>
            <a:round/>
            <a:headEnd/>
            <a:tailEnd/>
          </a:ln>
        </p:spPr>
        <p:txBody>
          <a:bodyPr wrap="none" anchor="ctr"/>
          <a:lstStyle/>
          <a:p>
            <a:endParaRPr lang="en-US"/>
          </a:p>
        </p:txBody>
      </p:sp>
      <p:sp>
        <p:nvSpPr>
          <p:cNvPr id="32" name="Oval 44"/>
          <p:cNvSpPr>
            <a:spLocks noChangeArrowheads="1"/>
          </p:cNvSpPr>
          <p:nvPr/>
        </p:nvSpPr>
        <p:spPr bwMode="auto">
          <a:xfrm>
            <a:off x="5000628" y="2357430"/>
            <a:ext cx="187325" cy="187325"/>
          </a:xfrm>
          <a:prstGeom prst="ellipse">
            <a:avLst/>
          </a:prstGeom>
          <a:solidFill>
            <a:schemeClr val="bg2"/>
          </a:solidFill>
          <a:ln w="9525">
            <a:solidFill>
              <a:schemeClr val="tx1"/>
            </a:solidFill>
            <a:round/>
            <a:headEnd/>
            <a:tailEnd/>
          </a:ln>
        </p:spPr>
        <p:txBody>
          <a:bodyPr wrap="none" anchor="ctr"/>
          <a:lstStyle/>
          <a:p>
            <a:endParaRPr lang="en-US" dirty="0">
              <a:solidFill>
                <a:schemeClr val="bg1"/>
              </a:solidFill>
            </a:endParaRPr>
          </a:p>
        </p:txBody>
      </p:sp>
      <p:sp>
        <p:nvSpPr>
          <p:cNvPr id="33" name="Oval 44"/>
          <p:cNvSpPr>
            <a:spLocks noChangeArrowheads="1"/>
          </p:cNvSpPr>
          <p:nvPr/>
        </p:nvSpPr>
        <p:spPr bwMode="auto">
          <a:xfrm>
            <a:off x="4714876" y="2500306"/>
            <a:ext cx="187325" cy="187325"/>
          </a:xfrm>
          <a:prstGeom prst="ellipse">
            <a:avLst/>
          </a:prstGeom>
          <a:solidFill>
            <a:schemeClr val="bg2"/>
          </a:solidFill>
          <a:ln w="9525">
            <a:solidFill>
              <a:schemeClr val="tx1"/>
            </a:solidFill>
            <a:round/>
            <a:headEnd/>
            <a:tailEnd/>
          </a:ln>
        </p:spPr>
        <p:txBody>
          <a:bodyPr wrap="none" anchor="ctr"/>
          <a:lstStyle/>
          <a:p>
            <a:endParaRPr lang="en-US" dirty="0">
              <a:solidFill>
                <a:schemeClr val="bg1"/>
              </a:solidFill>
            </a:endParaRPr>
          </a:p>
        </p:txBody>
      </p:sp>
      <p:sp>
        <p:nvSpPr>
          <p:cNvPr id="34" name="Oval 44"/>
          <p:cNvSpPr>
            <a:spLocks noChangeArrowheads="1"/>
          </p:cNvSpPr>
          <p:nvPr/>
        </p:nvSpPr>
        <p:spPr bwMode="auto">
          <a:xfrm>
            <a:off x="7000892" y="2928934"/>
            <a:ext cx="187325" cy="187325"/>
          </a:xfrm>
          <a:prstGeom prst="ellipse">
            <a:avLst/>
          </a:prstGeom>
          <a:solidFill>
            <a:schemeClr val="bg2"/>
          </a:solidFill>
          <a:ln w="9525">
            <a:solidFill>
              <a:schemeClr val="tx1"/>
            </a:solidFill>
            <a:round/>
            <a:headEnd/>
            <a:tailEnd/>
          </a:ln>
        </p:spPr>
        <p:txBody>
          <a:bodyPr wrap="none" anchor="ctr"/>
          <a:lstStyle/>
          <a:p>
            <a:endParaRPr lang="en-US" dirty="0">
              <a:solidFill>
                <a:schemeClr val="bg1"/>
              </a:solidFill>
            </a:endParaRPr>
          </a:p>
        </p:txBody>
      </p:sp>
      <p:sp>
        <p:nvSpPr>
          <p:cNvPr id="35" name="Oval 44"/>
          <p:cNvSpPr>
            <a:spLocks noChangeArrowheads="1"/>
          </p:cNvSpPr>
          <p:nvPr/>
        </p:nvSpPr>
        <p:spPr bwMode="auto">
          <a:xfrm>
            <a:off x="6786578" y="3071810"/>
            <a:ext cx="187325" cy="187325"/>
          </a:xfrm>
          <a:prstGeom prst="ellipse">
            <a:avLst/>
          </a:prstGeom>
          <a:solidFill>
            <a:schemeClr val="bg2"/>
          </a:solidFill>
          <a:ln w="9525">
            <a:solidFill>
              <a:schemeClr val="tx1"/>
            </a:solidFill>
            <a:round/>
            <a:headEnd/>
            <a:tailEnd/>
          </a:ln>
        </p:spPr>
        <p:txBody>
          <a:bodyPr wrap="none" anchor="ctr"/>
          <a:lstStyle/>
          <a:p>
            <a:endParaRPr lang="en-US" dirty="0">
              <a:solidFill>
                <a:schemeClr val="bg1"/>
              </a:solidFill>
            </a:endParaRPr>
          </a:p>
        </p:txBody>
      </p:sp>
      <p:sp>
        <p:nvSpPr>
          <p:cNvPr id="36" name="Oval 44"/>
          <p:cNvSpPr>
            <a:spLocks noChangeArrowheads="1"/>
          </p:cNvSpPr>
          <p:nvPr/>
        </p:nvSpPr>
        <p:spPr bwMode="auto">
          <a:xfrm>
            <a:off x="7072330" y="3143248"/>
            <a:ext cx="187325" cy="187325"/>
          </a:xfrm>
          <a:prstGeom prst="ellipse">
            <a:avLst/>
          </a:prstGeom>
          <a:solidFill>
            <a:schemeClr val="bg2"/>
          </a:solidFill>
          <a:ln w="9525">
            <a:solidFill>
              <a:schemeClr val="tx1"/>
            </a:solidFill>
            <a:round/>
            <a:headEnd/>
            <a:tailEnd/>
          </a:ln>
        </p:spPr>
        <p:txBody>
          <a:bodyPr wrap="none" anchor="ctr"/>
          <a:lstStyle/>
          <a:p>
            <a:endParaRPr lang="en-US" dirty="0">
              <a:solidFill>
                <a:schemeClr val="bg1"/>
              </a:solidFill>
            </a:endParaRPr>
          </a:p>
        </p:txBody>
      </p:sp>
      <p:sp>
        <p:nvSpPr>
          <p:cNvPr id="37" name="Oval 44"/>
          <p:cNvSpPr>
            <a:spLocks noChangeArrowheads="1"/>
          </p:cNvSpPr>
          <p:nvPr/>
        </p:nvSpPr>
        <p:spPr bwMode="auto">
          <a:xfrm>
            <a:off x="2357422" y="2786058"/>
            <a:ext cx="187325" cy="187325"/>
          </a:xfrm>
          <a:prstGeom prst="ellipse">
            <a:avLst/>
          </a:prstGeom>
          <a:solidFill>
            <a:schemeClr val="bg2"/>
          </a:solidFill>
          <a:ln w="9525">
            <a:solidFill>
              <a:schemeClr val="tx1"/>
            </a:solidFill>
            <a:round/>
            <a:headEnd/>
            <a:tailEnd/>
          </a:ln>
        </p:spPr>
        <p:txBody>
          <a:bodyPr wrap="none" anchor="ctr"/>
          <a:lstStyle/>
          <a:p>
            <a:endParaRPr lang="en-US" dirty="0">
              <a:solidFill>
                <a:schemeClr val="bg1"/>
              </a:solidFill>
            </a:endParaRPr>
          </a:p>
        </p:txBody>
      </p:sp>
      <p:sp>
        <p:nvSpPr>
          <p:cNvPr id="38" name="Oval 44"/>
          <p:cNvSpPr>
            <a:spLocks noChangeArrowheads="1"/>
          </p:cNvSpPr>
          <p:nvPr/>
        </p:nvSpPr>
        <p:spPr bwMode="auto">
          <a:xfrm>
            <a:off x="2285984" y="3429000"/>
            <a:ext cx="187325" cy="187325"/>
          </a:xfrm>
          <a:prstGeom prst="ellipse">
            <a:avLst/>
          </a:prstGeom>
          <a:solidFill>
            <a:schemeClr val="bg2"/>
          </a:solidFill>
          <a:ln w="9525">
            <a:solidFill>
              <a:schemeClr val="tx1"/>
            </a:solidFill>
            <a:round/>
            <a:headEnd/>
            <a:tailEnd/>
          </a:ln>
        </p:spPr>
        <p:txBody>
          <a:bodyPr wrap="none" anchor="ctr"/>
          <a:lstStyle/>
          <a:p>
            <a:endParaRPr lang="en-US" dirty="0">
              <a:solidFill>
                <a:schemeClr val="bg1"/>
              </a:solidFill>
            </a:endParaRPr>
          </a:p>
        </p:txBody>
      </p:sp>
      <p:sp>
        <p:nvSpPr>
          <p:cNvPr id="39" name="Oval 44"/>
          <p:cNvSpPr>
            <a:spLocks noChangeArrowheads="1"/>
          </p:cNvSpPr>
          <p:nvPr/>
        </p:nvSpPr>
        <p:spPr bwMode="auto">
          <a:xfrm>
            <a:off x="1714480" y="2786058"/>
            <a:ext cx="187325" cy="187325"/>
          </a:xfrm>
          <a:prstGeom prst="ellipse">
            <a:avLst/>
          </a:prstGeom>
          <a:solidFill>
            <a:schemeClr val="bg2"/>
          </a:solidFill>
          <a:ln w="9525">
            <a:solidFill>
              <a:schemeClr val="tx1"/>
            </a:solidFill>
            <a:round/>
            <a:headEnd/>
            <a:tailEnd/>
          </a:ln>
        </p:spPr>
        <p:txBody>
          <a:bodyPr wrap="none" anchor="ctr"/>
          <a:lstStyle/>
          <a:p>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en-US" smtClean="0"/>
              <a:t>Industrial Technology Institute</a:t>
            </a:r>
            <a:r>
              <a:rPr lang="en-GB" b="0" smtClean="0"/>
              <a:t> </a:t>
            </a:r>
          </a:p>
        </p:txBody>
      </p:sp>
      <p:sp>
        <p:nvSpPr>
          <p:cNvPr id="6" name="Slide Number Placeholder 5"/>
          <p:cNvSpPr>
            <a:spLocks noGrp="1"/>
          </p:cNvSpPr>
          <p:nvPr>
            <p:ph type="sldNum" sz="quarter" idx="12"/>
          </p:nvPr>
        </p:nvSpPr>
        <p:spPr/>
        <p:txBody>
          <a:bodyPr/>
          <a:lstStyle/>
          <a:p>
            <a:pPr>
              <a:defRPr/>
            </a:pPr>
            <a:fld id="{4232C3F5-D30E-4911-A3EA-E27BDE35BC7C}" type="slidenum">
              <a:rPr lang="en-GB"/>
              <a:pPr>
                <a:defRPr/>
              </a:pPr>
              <a:t>14</a:t>
            </a:fld>
            <a:endParaRPr lang="en-GB"/>
          </a:p>
        </p:txBody>
      </p:sp>
      <p:sp>
        <p:nvSpPr>
          <p:cNvPr id="29700" name="Rectangle 2"/>
          <p:cNvSpPr>
            <a:spLocks noGrp="1" noChangeArrowheads="1"/>
          </p:cNvSpPr>
          <p:nvPr>
            <p:ph type="title"/>
          </p:nvPr>
        </p:nvSpPr>
        <p:spPr>
          <a:xfrm>
            <a:off x="0" y="176213"/>
            <a:ext cx="9144000" cy="701675"/>
          </a:xfrm>
        </p:spPr>
        <p:txBody>
          <a:bodyPr/>
          <a:lstStyle/>
          <a:p>
            <a:pPr algn="ctr" eaLnBrk="1" hangingPunct="1"/>
            <a:r>
              <a:rPr lang="en-US" sz="4000" smtClean="0"/>
              <a:t>Precision</a:t>
            </a:r>
          </a:p>
        </p:txBody>
      </p:sp>
      <p:sp>
        <p:nvSpPr>
          <p:cNvPr id="29701" name="Rectangle 3"/>
          <p:cNvSpPr>
            <a:spLocks noGrp="1" noChangeArrowheads="1"/>
          </p:cNvSpPr>
          <p:nvPr>
            <p:ph type="body" idx="1"/>
          </p:nvPr>
        </p:nvSpPr>
        <p:spPr/>
        <p:txBody>
          <a:bodyPr/>
          <a:lstStyle/>
          <a:p>
            <a:pPr eaLnBrk="1" hangingPunct="1"/>
            <a:r>
              <a:rPr lang="en-US" smtClean="0"/>
              <a:t>Is measured as “repeatability “ or reproducibility</a:t>
            </a:r>
          </a:p>
          <a:p>
            <a:pPr eaLnBrk="1" hangingPunct="1"/>
            <a:endParaRPr lang="en-US" smtClean="0"/>
          </a:p>
          <a:p>
            <a:pPr eaLnBrk="1" hangingPunct="1">
              <a:buFont typeface="Wingdings" pitchFamily="2" charset="2"/>
              <a:buNone/>
            </a:pPr>
            <a:r>
              <a:rPr lang="en-US" smtClean="0"/>
              <a:t>	</a:t>
            </a:r>
            <a:r>
              <a:rPr lang="en-US" i="1" smtClean="0">
                <a:solidFill>
                  <a:srgbClr val="FF3300"/>
                </a:solidFill>
              </a:rPr>
              <a:t>Repeatability </a:t>
            </a:r>
          </a:p>
          <a:p>
            <a:pPr eaLnBrk="1" hangingPunct="1">
              <a:buFont typeface="Wingdings" pitchFamily="2" charset="2"/>
              <a:buNone/>
            </a:pPr>
            <a:r>
              <a:rPr lang="en-US" smtClean="0"/>
              <a:t>	Measurement is repeated with a minimum of variations (same person, same laboratory, same equipment, over a short period of time.</a:t>
            </a:r>
          </a:p>
          <a:p>
            <a:pPr eaLnBrk="1" hangingPunct="1">
              <a:buFont typeface="Wingdings" pitchFamily="2" charset="2"/>
              <a:buNone/>
            </a:pPr>
            <a:r>
              <a:rPr lang="en-US" smtClean="0"/>
              <a:t>	</a:t>
            </a:r>
            <a:r>
              <a:rPr lang="en-US" i="1" smtClean="0">
                <a:solidFill>
                  <a:srgbClr val="FF3300"/>
                </a:solidFill>
              </a:rPr>
              <a:t>Reproducibility</a:t>
            </a:r>
          </a:p>
          <a:p>
            <a:pPr eaLnBrk="1" hangingPunct="1">
              <a:buFont typeface="Wingdings" pitchFamily="2" charset="2"/>
              <a:buNone/>
            </a:pPr>
            <a:r>
              <a:rPr lang="en-US" smtClean="0"/>
              <a:t>	Measurement is repeated with as much variation as possible.  (Different analyst, different laboratory, different equipment, over a long  period of time).</a:t>
            </a:r>
          </a:p>
          <a:p>
            <a:pPr eaLnBrk="1" hangingPunct="1">
              <a:buFont typeface="Wingdings" pitchFamily="2" charset="2"/>
              <a:buNone/>
            </a:pP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smtClean="0"/>
              <a:t>Industrial Technology Institute</a:t>
            </a:r>
            <a:r>
              <a:rPr lang="en-GB" b="0" smtClean="0"/>
              <a:t> </a:t>
            </a:r>
          </a:p>
        </p:txBody>
      </p:sp>
      <p:sp>
        <p:nvSpPr>
          <p:cNvPr id="6" name="Slide Number Placeholder 5"/>
          <p:cNvSpPr>
            <a:spLocks noGrp="1"/>
          </p:cNvSpPr>
          <p:nvPr>
            <p:ph type="sldNum" sz="quarter" idx="12"/>
          </p:nvPr>
        </p:nvSpPr>
        <p:spPr/>
        <p:txBody>
          <a:bodyPr/>
          <a:lstStyle/>
          <a:p>
            <a:pPr>
              <a:defRPr/>
            </a:pPr>
            <a:fld id="{81946F09-1B1A-4B41-BAE0-9CE0D08E5EE4}" type="slidenum">
              <a:rPr lang="en-GB"/>
              <a:pPr>
                <a:defRPr/>
              </a:pPr>
              <a:t>15</a:t>
            </a:fld>
            <a:endParaRPr lang="en-GB"/>
          </a:p>
        </p:txBody>
      </p:sp>
      <p:sp>
        <p:nvSpPr>
          <p:cNvPr id="30724" name="Rectangle 2"/>
          <p:cNvSpPr>
            <a:spLocks noGrp="1" noChangeArrowheads="1"/>
          </p:cNvSpPr>
          <p:nvPr>
            <p:ph type="title"/>
          </p:nvPr>
        </p:nvSpPr>
        <p:spPr>
          <a:xfrm>
            <a:off x="0" y="176213"/>
            <a:ext cx="9144000" cy="701675"/>
          </a:xfrm>
        </p:spPr>
        <p:txBody>
          <a:bodyPr/>
          <a:lstStyle/>
          <a:p>
            <a:pPr algn="ctr" eaLnBrk="1" hangingPunct="1"/>
            <a:r>
              <a:rPr lang="en-US" sz="4000" smtClean="0"/>
              <a:t>Limit of Detection (LOD)</a:t>
            </a:r>
          </a:p>
        </p:txBody>
      </p:sp>
      <p:sp>
        <p:nvSpPr>
          <p:cNvPr id="30725" name="Rectangle 3"/>
          <p:cNvSpPr>
            <a:spLocks noGrp="1" noChangeArrowheads="1"/>
          </p:cNvSpPr>
          <p:nvPr>
            <p:ph type="body" idx="1"/>
          </p:nvPr>
        </p:nvSpPr>
        <p:spPr/>
        <p:txBody>
          <a:bodyPr/>
          <a:lstStyle/>
          <a:p>
            <a:pPr eaLnBrk="1" hangingPunct="1"/>
            <a:r>
              <a:rPr lang="en-US" smtClean="0"/>
              <a:t>Point where the variability of the measurement is such that it is impossible to distinguish between random fluctuation in the value measured and actual signal. </a:t>
            </a:r>
          </a:p>
          <a:p>
            <a:pPr eaLnBrk="1" hangingPunct="1"/>
            <a:endParaRPr lang="en-US" smtClean="0"/>
          </a:p>
          <a:p>
            <a:pPr lvl="1" eaLnBrk="1" hangingPunct="1"/>
            <a:r>
              <a:rPr lang="en-US" sz="1800" smtClean="0"/>
              <a:t>LOD = Y</a:t>
            </a:r>
            <a:r>
              <a:rPr lang="en-US" sz="1800" baseline="-25000" smtClean="0"/>
              <a:t>B</a:t>
            </a:r>
            <a:r>
              <a:rPr lang="en-US" sz="1800" smtClean="0"/>
              <a:t> + 3XS</a:t>
            </a:r>
            <a:r>
              <a:rPr lang="en-US" sz="1800" baseline="-25000" smtClean="0"/>
              <a:t>B</a:t>
            </a:r>
          </a:p>
          <a:p>
            <a:pPr lvl="1" eaLnBrk="1" hangingPunct="1"/>
            <a:endParaRPr lang="en-US" sz="1800" baseline="-25000" smtClean="0"/>
          </a:p>
          <a:p>
            <a:pPr lvl="2" eaLnBrk="1" hangingPunct="1"/>
            <a:r>
              <a:rPr lang="en-US" sz="1800" smtClean="0"/>
              <a:t>Y</a:t>
            </a:r>
            <a:r>
              <a:rPr lang="en-US" sz="1800" baseline="-25000" smtClean="0"/>
              <a:t>B = </a:t>
            </a:r>
            <a:r>
              <a:rPr lang="en-US" sz="1800" smtClean="0"/>
              <a:t>Mean value measured from the blank</a:t>
            </a:r>
          </a:p>
          <a:p>
            <a:pPr lvl="2" eaLnBrk="1" hangingPunct="1"/>
            <a:endParaRPr lang="en-US" sz="1800" smtClean="0"/>
          </a:p>
          <a:p>
            <a:pPr lvl="2" eaLnBrk="1" hangingPunct="1"/>
            <a:r>
              <a:rPr lang="en-US" sz="1800" smtClean="0"/>
              <a:t>S</a:t>
            </a:r>
            <a:r>
              <a:rPr lang="en-US" sz="1800" baseline="-25000" smtClean="0"/>
              <a:t>B = </a:t>
            </a:r>
            <a:r>
              <a:rPr lang="en-US" sz="1800" smtClean="0"/>
              <a:t>Standard Deviation of the value measured from the blank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E6D16CCD-2C95-45CB-B584-A182752C4528}" type="slidenum">
              <a:rPr lang="en-AU" smtClean="0"/>
              <a:pPr/>
              <a:t>16</a:t>
            </a:fld>
            <a:endParaRPr lang="en-AU" smtClean="0"/>
          </a:p>
        </p:txBody>
      </p:sp>
      <p:graphicFrame>
        <p:nvGraphicFramePr>
          <p:cNvPr id="359907" name="Group 483"/>
          <p:cNvGraphicFramePr>
            <a:graphicFrameLocks noGrp="1"/>
          </p:cNvGraphicFramePr>
          <p:nvPr>
            <p:ph idx="1"/>
          </p:nvPr>
        </p:nvGraphicFramePr>
        <p:xfrm>
          <a:off x="571472" y="1071546"/>
          <a:ext cx="6307138" cy="5303520"/>
        </p:xfrm>
        <a:graphic>
          <a:graphicData uri="http://schemas.openxmlformats.org/drawingml/2006/table">
            <a:tbl>
              <a:tblPr/>
              <a:tblGrid>
                <a:gridCol w="2241550"/>
                <a:gridCol w="2227263"/>
                <a:gridCol w="1838325"/>
              </a:tblGrid>
              <a:tr h="866775">
                <a:tc>
                  <a:txBody>
                    <a:bodyPr/>
                    <a:lstStyle/>
                    <a:p>
                      <a:pPr marL="0" marR="0" lvl="0" indent="0" algn="l" defTabSz="914400" rtl="0" eaLnBrk="1" fontAlgn="t"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ea typeface="ＭＳ Ｐゴシック" pitchFamily="1" charset="-128"/>
                          <a:cs typeface="Arial" charset="0"/>
                        </a:rPr>
                        <a:t>Replicate (n)</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ea typeface="ＭＳ Ｐゴシック" pitchFamily="1" charset="-128"/>
                          <a:cs typeface="Arial" charset="0"/>
                        </a:rPr>
                        <a:t>Instrument response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ea typeface="ＭＳ Ｐゴシック" pitchFamily="1" charset="-128"/>
                          <a:cs typeface="Arial" charset="0"/>
                        </a:rPr>
                        <a:t>Calculated Concentration (ppb)</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Arial" charset="0"/>
                          <a:ea typeface="ＭＳ Ｐゴシック" pitchFamily="1" charset="-128"/>
                          <a:cs typeface="Arial" charset="0"/>
                        </a:rPr>
                        <a:t>1</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29550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0.100</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Arial" charset="0"/>
                          <a:ea typeface="ＭＳ Ｐゴシック" pitchFamily="1" charset="-128"/>
                          <a:cs typeface="Arial" charset="0"/>
                        </a:rPr>
                        <a:t>2</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28653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0.097</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Arial" charset="0"/>
                          <a:ea typeface="ＭＳ Ｐゴシック" pitchFamily="1" charset="-128"/>
                          <a:cs typeface="Arial" charset="0"/>
                        </a:rPr>
                        <a:t>3</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29401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0.099</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Arial" charset="0"/>
                          <a:ea typeface="ＭＳ Ｐゴシック" pitchFamily="1" charset="-128"/>
                          <a:cs typeface="Arial" charset="0"/>
                        </a:rPr>
                        <a:t>4</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28532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0.097</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Arial" charset="0"/>
                          <a:ea typeface="ＭＳ Ｐゴシック" pitchFamily="1" charset="-128"/>
                          <a:cs typeface="Arial" charset="0"/>
                        </a:rPr>
                        <a:t>5</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29712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0.101</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Arial" charset="0"/>
                          <a:ea typeface="ＭＳ Ｐゴシック" pitchFamily="1" charset="-128"/>
                          <a:cs typeface="Arial" charset="0"/>
                        </a:rPr>
                        <a:t>6</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29983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0.101</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Arial" charset="0"/>
                          <a:ea typeface="ＭＳ Ｐゴシック" pitchFamily="1" charset="-128"/>
                          <a:cs typeface="Arial" charset="0"/>
                        </a:rPr>
                        <a:t>7</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28167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0.095</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 </a:t>
                      </a:r>
                    </a:p>
                  </a:txBody>
                  <a:tcPr anchor="b"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 </a:t>
                      </a:r>
                    </a:p>
                  </a:txBody>
                  <a:tcPr anchor="b" horzOverflow="overflow">
                    <a:lnL>
                      <a:noFill/>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Mean</a:t>
                      </a:r>
                    </a:p>
                  </a:txBody>
                  <a:tcPr anchor="b"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0.099</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StdDev</a:t>
                      </a:r>
                    </a:p>
                  </a:txBody>
                  <a:tcPr anchor="b"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0.002</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3 Times StdDev</a:t>
                      </a:r>
                    </a:p>
                  </a:txBody>
                  <a:tcPr anchor="b"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0.007</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Detection Limit</a:t>
                      </a:r>
                    </a:p>
                  </a:txBody>
                  <a:tcPr anchor="b"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chemeClr val="bg1"/>
                          </a:solidFill>
                          <a:effectLst/>
                          <a:latin typeface="Arial" charset="0"/>
                          <a:ea typeface="ＭＳ Ｐゴシック" pitchFamily="1" charset="-128"/>
                          <a:cs typeface="Arial"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bg1"/>
                          </a:solidFill>
                          <a:effectLst/>
                          <a:latin typeface="Arial" charset="0"/>
                          <a:ea typeface="ＭＳ Ｐゴシック" pitchFamily="1" charset="-128"/>
                          <a:cs typeface="Arial" charset="0"/>
                        </a:rPr>
                        <a:t>0.106</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878" name="Text Box 476"/>
          <p:cNvSpPr txBox="1">
            <a:spLocks noChangeArrowheads="1"/>
          </p:cNvSpPr>
          <p:nvPr/>
        </p:nvSpPr>
        <p:spPr bwMode="auto">
          <a:xfrm>
            <a:off x="6965950" y="958850"/>
            <a:ext cx="1331903" cy="338554"/>
          </a:xfrm>
          <a:prstGeom prst="rect">
            <a:avLst/>
          </a:prstGeom>
          <a:noFill/>
          <a:ln w="9525">
            <a:noFill/>
            <a:miter lim="800000"/>
            <a:headEnd/>
            <a:tailEnd/>
          </a:ln>
        </p:spPr>
        <p:txBody>
          <a:bodyPr wrap="none">
            <a:spAutoFit/>
          </a:bodyPr>
          <a:lstStyle/>
          <a:p>
            <a:pPr eaLnBrk="1" hangingPunct="1"/>
            <a:r>
              <a:rPr lang="en-AU" b="1" dirty="0">
                <a:solidFill>
                  <a:schemeClr val="bg2"/>
                </a:solidFill>
              </a:rPr>
              <a:t>TBT in Biota</a:t>
            </a:r>
          </a:p>
        </p:txBody>
      </p:sp>
      <p:sp>
        <p:nvSpPr>
          <p:cNvPr id="5" name="Rectangle 2"/>
          <p:cNvSpPr>
            <a:spLocks noGrp="1" noChangeArrowheads="1"/>
          </p:cNvSpPr>
          <p:nvPr>
            <p:ph type="title"/>
          </p:nvPr>
        </p:nvSpPr>
        <p:spPr>
          <a:xfrm>
            <a:off x="571472" y="214290"/>
            <a:ext cx="8229600" cy="584775"/>
          </a:xfrm>
        </p:spPr>
        <p:txBody>
          <a:bodyPr/>
          <a:lstStyle/>
          <a:p>
            <a:pPr algn="ctr" eaLnBrk="1" hangingPunct="1"/>
            <a:r>
              <a:rPr lang="en-US" dirty="0" smtClean="0"/>
              <a:t>Limit of Detection</a:t>
            </a:r>
            <a:endParaRPr lang="en-AU"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smtClean="0"/>
              <a:t>Industrial Technology Institute</a:t>
            </a:r>
            <a:r>
              <a:rPr lang="en-GB" b="0" smtClean="0"/>
              <a:t> </a:t>
            </a:r>
          </a:p>
        </p:txBody>
      </p:sp>
      <p:sp>
        <p:nvSpPr>
          <p:cNvPr id="6" name="Slide Number Placeholder 5"/>
          <p:cNvSpPr>
            <a:spLocks noGrp="1"/>
          </p:cNvSpPr>
          <p:nvPr>
            <p:ph type="sldNum" sz="quarter" idx="12"/>
          </p:nvPr>
        </p:nvSpPr>
        <p:spPr/>
        <p:txBody>
          <a:bodyPr/>
          <a:lstStyle/>
          <a:p>
            <a:pPr>
              <a:defRPr/>
            </a:pPr>
            <a:fld id="{7BEDBA13-3F67-4040-A1AC-78E7417BE199}" type="slidenum">
              <a:rPr lang="en-GB"/>
              <a:pPr>
                <a:defRPr/>
              </a:pPr>
              <a:t>17</a:t>
            </a:fld>
            <a:endParaRPr lang="en-GB"/>
          </a:p>
        </p:txBody>
      </p:sp>
      <p:sp>
        <p:nvSpPr>
          <p:cNvPr id="31748" name="Rectangle 2"/>
          <p:cNvSpPr>
            <a:spLocks noGrp="1" noChangeArrowheads="1"/>
          </p:cNvSpPr>
          <p:nvPr>
            <p:ph type="title"/>
          </p:nvPr>
        </p:nvSpPr>
        <p:spPr>
          <a:xfrm>
            <a:off x="0" y="176213"/>
            <a:ext cx="9144000" cy="701675"/>
          </a:xfrm>
        </p:spPr>
        <p:txBody>
          <a:bodyPr/>
          <a:lstStyle/>
          <a:p>
            <a:pPr algn="ctr" eaLnBrk="1" hangingPunct="1"/>
            <a:r>
              <a:rPr lang="en-US" sz="4000" dirty="0" smtClean="0"/>
              <a:t>Limit of Quantification (LOQ)</a:t>
            </a:r>
          </a:p>
        </p:txBody>
      </p:sp>
      <p:sp>
        <p:nvSpPr>
          <p:cNvPr id="31749" name="Rectangle 3"/>
          <p:cNvSpPr>
            <a:spLocks noGrp="1" noChangeArrowheads="1"/>
          </p:cNvSpPr>
          <p:nvPr>
            <p:ph type="body" idx="1"/>
          </p:nvPr>
        </p:nvSpPr>
        <p:spPr/>
        <p:txBody>
          <a:bodyPr/>
          <a:lstStyle/>
          <a:p>
            <a:pPr eaLnBrk="1" hangingPunct="1"/>
            <a:r>
              <a:rPr lang="en-US" smtClean="0"/>
              <a:t>Point where the measured value could be quantified reliably</a:t>
            </a:r>
          </a:p>
          <a:p>
            <a:pPr eaLnBrk="1" hangingPunct="1"/>
            <a:endParaRPr lang="en-US" smtClean="0"/>
          </a:p>
          <a:p>
            <a:pPr lvl="1" eaLnBrk="1" hangingPunct="1">
              <a:buFontTx/>
              <a:buNone/>
            </a:pPr>
            <a:r>
              <a:rPr lang="en-US" sz="1800" smtClean="0"/>
              <a:t>	</a:t>
            </a:r>
            <a:r>
              <a:rPr lang="en-US" sz="1800" smtClean="0">
                <a:solidFill>
                  <a:srgbClr val="FF3300"/>
                </a:solidFill>
              </a:rPr>
              <a:t>LOQ = Y</a:t>
            </a:r>
            <a:r>
              <a:rPr lang="en-US" sz="1800" baseline="-10000" smtClean="0">
                <a:solidFill>
                  <a:srgbClr val="FF3300"/>
                </a:solidFill>
              </a:rPr>
              <a:t>B </a:t>
            </a:r>
            <a:r>
              <a:rPr lang="en-US" sz="1800" smtClean="0">
                <a:solidFill>
                  <a:srgbClr val="FF3300"/>
                </a:solidFill>
              </a:rPr>
              <a:t>+ 10XS</a:t>
            </a:r>
            <a:r>
              <a:rPr lang="en-US" sz="1800" baseline="-25000" smtClean="0">
                <a:solidFill>
                  <a:srgbClr val="FF3300"/>
                </a:solidFill>
              </a:rPr>
              <a:t>B</a:t>
            </a:r>
          </a:p>
          <a:p>
            <a:pPr lvl="1" eaLnBrk="1" hangingPunct="1"/>
            <a:endParaRPr lang="en-US" sz="1800" baseline="-25000" smtClean="0"/>
          </a:p>
          <a:p>
            <a:pPr lvl="2" eaLnBrk="1" hangingPunct="1"/>
            <a:r>
              <a:rPr lang="en-US" sz="1800" smtClean="0"/>
              <a:t>Y</a:t>
            </a:r>
            <a:r>
              <a:rPr lang="en-US" sz="1800" baseline="-10000" smtClean="0"/>
              <a:t>B</a:t>
            </a:r>
            <a:r>
              <a:rPr lang="en-US" sz="1800" baseline="-25000" smtClean="0"/>
              <a:t> = </a:t>
            </a:r>
            <a:r>
              <a:rPr lang="en-US" sz="1800" smtClean="0"/>
              <a:t>Mean value measured from the blank</a:t>
            </a:r>
          </a:p>
          <a:p>
            <a:pPr lvl="2" eaLnBrk="1" hangingPunct="1"/>
            <a:endParaRPr lang="en-US" sz="1800" smtClean="0"/>
          </a:p>
          <a:p>
            <a:pPr lvl="2" eaLnBrk="1" hangingPunct="1"/>
            <a:r>
              <a:rPr lang="en-US" sz="1800" smtClean="0"/>
              <a:t>S</a:t>
            </a:r>
            <a:r>
              <a:rPr lang="en-US" sz="1800" baseline="-10000" smtClean="0"/>
              <a:t>B</a:t>
            </a:r>
            <a:r>
              <a:rPr lang="en-US" sz="1800" baseline="-25000" smtClean="0"/>
              <a:t> = </a:t>
            </a:r>
            <a:r>
              <a:rPr lang="en-US" sz="1800" smtClean="0"/>
              <a:t>Standard Deviation of the value measured from the blank</a:t>
            </a:r>
          </a:p>
          <a:p>
            <a:pPr eaLnBrk="1" hangingPunct="1"/>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2"/>
          </p:nvPr>
        </p:nvSpPr>
        <p:spPr>
          <a:noFill/>
        </p:spPr>
        <p:txBody>
          <a:bodyPr/>
          <a:lstStyle/>
          <a:p>
            <a:fld id="{60A741D2-24E4-434A-B5B6-41108FBC458F}" type="slidenum">
              <a:rPr lang="en-AU" smtClean="0"/>
              <a:pPr/>
              <a:t>18</a:t>
            </a:fld>
            <a:endParaRPr lang="en-AU" smtClean="0"/>
          </a:p>
        </p:txBody>
      </p:sp>
      <p:sp>
        <p:nvSpPr>
          <p:cNvPr id="38915" name="Text Box 640"/>
          <p:cNvSpPr txBox="1">
            <a:spLocks noChangeArrowheads="1"/>
          </p:cNvSpPr>
          <p:nvPr/>
        </p:nvSpPr>
        <p:spPr bwMode="auto">
          <a:xfrm>
            <a:off x="6769100" y="1009650"/>
            <a:ext cx="1275798" cy="584775"/>
          </a:xfrm>
          <a:prstGeom prst="rect">
            <a:avLst/>
          </a:prstGeom>
          <a:noFill/>
          <a:ln w="9525">
            <a:solidFill>
              <a:schemeClr val="bg2"/>
            </a:solidFill>
            <a:miter lim="800000"/>
            <a:headEnd/>
            <a:tailEnd/>
          </a:ln>
        </p:spPr>
        <p:txBody>
          <a:bodyPr wrap="none">
            <a:spAutoFit/>
          </a:bodyPr>
          <a:lstStyle/>
          <a:p>
            <a:pPr eaLnBrk="1" hangingPunct="1"/>
            <a:r>
              <a:rPr lang="en-AU" dirty="0">
                <a:solidFill>
                  <a:schemeClr val="bg2"/>
                </a:solidFill>
              </a:rPr>
              <a:t>Example:</a:t>
            </a:r>
          </a:p>
          <a:p>
            <a:pPr eaLnBrk="1" hangingPunct="1"/>
            <a:r>
              <a:rPr lang="en-AU" dirty="0">
                <a:solidFill>
                  <a:schemeClr val="bg2"/>
                </a:solidFill>
              </a:rPr>
              <a:t>TBT in Biota</a:t>
            </a:r>
          </a:p>
        </p:txBody>
      </p:sp>
      <p:graphicFrame>
        <p:nvGraphicFramePr>
          <p:cNvPr id="362192" name="Group 720"/>
          <p:cNvGraphicFramePr>
            <a:graphicFrameLocks noGrp="1"/>
          </p:cNvGraphicFramePr>
          <p:nvPr/>
        </p:nvGraphicFramePr>
        <p:xfrm>
          <a:off x="357158" y="1304925"/>
          <a:ext cx="6134100" cy="5553075"/>
        </p:xfrm>
        <a:graphic>
          <a:graphicData uri="http://schemas.openxmlformats.org/drawingml/2006/table">
            <a:tbl>
              <a:tblPr/>
              <a:tblGrid>
                <a:gridCol w="2181225"/>
                <a:gridCol w="2163762"/>
                <a:gridCol w="1789113"/>
              </a:tblGrid>
              <a:tr h="981075">
                <a:tc>
                  <a:txBody>
                    <a:bodyPr/>
                    <a:lstStyle/>
                    <a:p>
                      <a:pPr marL="0" marR="0" lvl="0" indent="0" algn="l" defTabSz="914400" rtl="0" eaLnBrk="1" fontAlgn="t"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bg2"/>
                          </a:solidFill>
                          <a:effectLst/>
                          <a:latin typeface="Arial" charset="0"/>
                          <a:ea typeface="ＭＳ Ｐゴシック" pitchFamily="1" charset="-128"/>
                          <a:cs typeface="Arial" charset="0"/>
                        </a:rPr>
                        <a:t>Replicate (n)</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bg2"/>
                          </a:solidFill>
                          <a:effectLst/>
                          <a:latin typeface="Arial" charset="0"/>
                          <a:ea typeface="ＭＳ Ｐゴシック" pitchFamily="1" charset="-128"/>
                          <a:cs typeface="Arial" charset="0"/>
                        </a:rPr>
                        <a:t>Instrument response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bg2"/>
                          </a:solidFill>
                          <a:effectLst/>
                          <a:latin typeface="Arial" charset="0"/>
                          <a:ea typeface="ＭＳ Ｐゴシック" pitchFamily="1" charset="-128"/>
                          <a:cs typeface="Arial" charset="0"/>
                        </a:rPr>
                        <a:t>Calculated Concentration (ppb)</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bg2"/>
                          </a:solidFill>
                          <a:effectLst/>
                          <a:latin typeface="Arial" charset="0"/>
                          <a:ea typeface="ＭＳ Ｐゴシック" pitchFamily="1" charset="-128"/>
                          <a:cs typeface="Arial" charset="0"/>
                        </a:rPr>
                        <a:t>1</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29550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0.100</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bg2"/>
                          </a:solidFill>
                          <a:effectLst/>
                          <a:latin typeface="Arial" charset="0"/>
                          <a:ea typeface="ＭＳ Ｐゴシック" pitchFamily="1" charset="-128"/>
                          <a:cs typeface="Arial" charset="0"/>
                        </a:rPr>
                        <a:t>2</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28653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0.097</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bg2"/>
                          </a:solidFill>
                          <a:effectLst/>
                          <a:latin typeface="Arial" charset="0"/>
                          <a:ea typeface="ＭＳ Ｐゴシック" pitchFamily="1" charset="-128"/>
                          <a:cs typeface="Arial" charset="0"/>
                        </a:rPr>
                        <a:t>3</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29401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0.099</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bg2"/>
                          </a:solidFill>
                          <a:effectLst/>
                          <a:latin typeface="Arial" charset="0"/>
                          <a:ea typeface="ＭＳ Ｐゴシック" pitchFamily="1" charset="-128"/>
                          <a:cs typeface="Arial" charset="0"/>
                        </a:rPr>
                        <a:t>4</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28532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0.097</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bg2"/>
                          </a:solidFill>
                          <a:effectLst/>
                          <a:latin typeface="Arial" charset="0"/>
                          <a:ea typeface="ＭＳ Ｐゴシック" pitchFamily="1" charset="-128"/>
                          <a:cs typeface="Arial" charset="0"/>
                        </a:rPr>
                        <a:t>5</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29712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0.101</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bg2"/>
                          </a:solidFill>
                          <a:effectLst/>
                          <a:latin typeface="Arial" charset="0"/>
                          <a:ea typeface="ＭＳ Ｐゴシック" pitchFamily="1" charset="-128"/>
                          <a:cs typeface="Arial" charset="0"/>
                        </a:rPr>
                        <a:t>6</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29983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0.101</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1" fontAlgn="t"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bg2"/>
                          </a:solidFill>
                          <a:effectLst/>
                          <a:latin typeface="Arial" charset="0"/>
                          <a:ea typeface="ＭＳ Ｐゴシック" pitchFamily="1" charset="-128"/>
                          <a:cs typeface="Arial" charset="0"/>
                        </a:rPr>
                        <a:t>7</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28167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0.095</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 </a:t>
                      </a:r>
                    </a:p>
                  </a:txBody>
                  <a:tcPr anchor="b"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 </a:t>
                      </a:r>
                    </a:p>
                  </a:txBody>
                  <a:tcPr anchor="b" horzOverflow="overflow">
                    <a:lnL>
                      <a:noFill/>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Mean</a:t>
                      </a:r>
                    </a:p>
                  </a:txBody>
                  <a:tcPr anchor="b"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0.099</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StdDev</a:t>
                      </a:r>
                    </a:p>
                  </a:txBody>
                  <a:tcPr anchor="b"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0.002</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3 Times StdDev</a:t>
                      </a:r>
                    </a:p>
                  </a:txBody>
                  <a:tcPr anchor="b"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0.007</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Detection Limit</a:t>
                      </a:r>
                    </a:p>
                  </a:txBody>
                  <a:tcPr anchor="b"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smtClean="0">
                          <a:ln>
                            <a:noFill/>
                          </a:ln>
                          <a:solidFill>
                            <a:schemeClr val="bg2"/>
                          </a:solidFill>
                          <a:effectLst/>
                          <a:latin typeface="Arial" charset="0"/>
                          <a:ea typeface="ＭＳ Ｐゴシック" pitchFamily="1" charset="-128"/>
                          <a:cs typeface="Arial"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bg2"/>
                          </a:solidFill>
                          <a:effectLst/>
                          <a:latin typeface="Arial" charset="0"/>
                          <a:ea typeface="ＭＳ Ｐゴシック" pitchFamily="1" charset="-128"/>
                          <a:cs typeface="Arial" charset="0"/>
                        </a:rPr>
                        <a:t>0.106</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8975" name="Text Box 712"/>
          <p:cNvSpPr txBox="1">
            <a:spLocks noChangeArrowheads="1"/>
          </p:cNvSpPr>
          <p:nvPr/>
        </p:nvSpPr>
        <p:spPr bwMode="auto">
          <a:xfrm>
            <a:off x="6651625" y="2628900"/>
            <a:ext cx="2281238" cy="1474788"/>
          </a:xfrm>
          <a:prstGeom prst="rect">
            <a:avLst/>
          </a:prstGeom>
          <a:noFill/>
          <a:ln w="9525">
            <a:solidFill>
              <a:schemeClr val="bg2"/>
            </a:solidFill>
            <a:miter lim="800000"/>
            <a:headEnd/>
            <a:tailEnd/>
          </a:ln>
        </p:spPr>
        <p:txBody>
          <a:bodyPr>
            <a:spAutoFit/>
          </a:bodyPr>
          <a:lstStyle/>
          <a:p>
            <a:pPr eaLnBrk="1" hangingPunct="1"/>
            <a:r>
              <a:rPr lang="en-AU" sz="1800" dirty="0">
                <a:solidFill>
                  <a:schemeClr val="bg2"/>
                </a:solidFill>
              </a:rPr>
              <a:t>Limit of </a:t>
            </a:r>
            <a:r>
              <a:rPr lang="en-AU" sz="1800" dirty="0" err="1">
                <a:solidFill>
                  <a:schemeClr val="bg2"/>
                </a:solidFill>
              </a:rPr>
              <a:t>Quantitation</a:t>
            </a:r>
            <a:r>
              <a:rPr lang="en-AU" sz="1800" dirty="0">
                <a:solidFill>
                  <a:schemeClr val="bg2"/>
                </a:solidFill>
              </a:rPr>
              <a:t> </a:t>
            </a:r>
          </a:p>
          <a:p>
            <a:pPr eaLnBrk="1" hangingPunct="1"/>
            <a:endParaRPr lang="en-AU" sz="1800" dirty="0">
              <a:solidFill>
                <a:schemeClr val="bg2"/>
              </a:solidFill>
            </a:endParaRPr>
          </a:p>
          <a:p>
            <a:pPr eaLnBrk="1" hangingPunct="1"/>
            <a:r>
              <a:rPr lang="en-AU" sz="1800" dirty="0" err="1">
                <a:solidFill>
                  <a:schemeClr val="bg2"/>
                </a:solidFill>
              </a:rPr>
              <a:t>Blk</a:t>
            </a:r>
            <a:r>
              <a:rPr lang="en-AU" sz="1800" dirty="0">
                <a:solidFill>
                  <a:schemeClr val="bg2"/>
                </a:solidFill>
              </a:rPr>
              <a:t> + 5s	    0.110  </a:t>
            </a:r>
          </a:p>
          <a:p>
            <a:pPr eaLnBrk="1" hangingPunct="1"/>
            <a:r>
              <a:rPr lang="en-AU" sz="1800" dirty="0" err="1">
                <a:solidFill>
                  <a:schemeClr val="bg2"/>
                </a:solidFill>
              </a:rPr>
              <a:t>Blk</a:t>
            </a:r>
            <a:r>
              <a:rPr lang="en-AU" sz="1800" dirty="0">
                <a:solidFill>
                  <a:schemeClr val="bg2"/>
                </a:solidFill>
              </a:rPr>
              <a:t> + 6s      0.113</a:t>
            </a:r>
          </a:p>
          <a:p>
            <a:pPr eaLnBrk="1" hangingPunct="1"/>
            <a:r>
              <a:rPr lang="en-AU" sz="1800" dirty="0" err="1">
                <a:solidFill>
                  <a:schemeClr val="bg2"/>
                </a:solidFill>
              </a:rPr>
              <a:t>Blk</a:t>
            </a:r>
            <a:r>
              <a:rPr lang="en-AU" sz="1800" dirty="0">
                <a:solidFill>
                  <a:schemeClr val="bg2"/>
                </a:solidFill>
              </a:rPr>
              <a:t> + 10s    0.122</a:t>
            </a:r>
          </a:p>
        </p:txBody>
      </p:sp>
      <p:sp>
        <p:nvSpPr>
          <p:cNvPr id="6" name="Rectangle 2"/>
          <p:cNvSpPr txBox="1">
            <a:spLocks noChangeArrowheads="1"/>
          </p:cNvSpPr>
          <p:nvPr/>
        </p:nvSpPr>
        <p:spPr bwMode="auto">
          <a:xfrm>
            <a:off x="0" y="176213"/>
            <a:ext cx="9144000" cy="701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50000"/>
              </a:spcBef>
              <a:spcAft>
                <a:spcPct val="0"/>
              </a:spcAft>
              <a:buClr>
                <a:srgbClr val="A10302"/>
              </a:buClr>
              <a:buSzTx/>
              <a:tabLst/>
              <a:defRPr/>
            </a:pPr>
            <a:r>
              <a:rPr kumimoji="0" lang="en-US" sz="4000" b="1" i="0" u="none" strike="noStrike" kern="0" cap="none" spc="0" normalizeH="0" baseline="0" noProof="0" dirty="0" smtClean="0">
                <a:ln>
                  <a:noFill/>
                </a:ln>
                <a:solidFill>
                  <a:srgbClr val="000000"/>
                </a:solidFill>
                <a:effectLst/>
                <a:uLnTx/>
                <a:uFillTx/>
                <a:latin typeface="+mn-lt"/>
                <a:ea typeface="+mn-ea"/>
                <a:cs typeface="+mn-cs"/>
              </a:rPr>
              <a:t>Limit of Quantification (LOQ)</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p>
            <a:fld id="{2BC1BA8B-9FBD-48D1-AF6A-D410A4D1B800}" type="slidenum">
              <a:rPr lang="en-AU" smtClean="0"/>
              <a:pPr/>
              <a:t>19</a:t>
            </a:fld>
            <a:endParaRPr lang="en-AU" smtClean="0"/>
          </a:p>
        </p:txBody>
      </p:sp>
      <p:sp>
        <p:nvSpPr>
          <p:cNvPr id="44035" name="Rectangle 770"/>
          <p:cNvSpPr>
            <a:spLocks noGrp="1" noChangeArrowheads="1"/>
          </p:cNvSpPr>
          <p:nvPr>
            <p:ph type="title"/>
          </p:nvPr>
        </p:nvSpPr>
        <p:spPr>
          <a:xfrm>
            <a:off x="546100" y="277813"/>
            <a:ext cx="8491538" cy="523220"/>
          </a:xfrm>
          <a:noFill/>
        </p:spPr>
        <p:txBody>
          <a:bodyPr/>
          <a:lstStyle/>
          <a:p>
            <a:pPr eaLnBrk="1" hangingPunct="1"/>
            <a:r>
              <a:rPr lang="en-US" sz="2800" dirty="0" smtClean="0"/>
              <a:t>Sensitivity- Cadmium Analysis by AAS</a:t>
            </a:r>
            <a:endParaRPr lang="en-AU" sz="2800" dirty="0" smtClean="0"/>
          </a:p>
        </p:txBody>
      </p:sp>
      <p:sp>
        <p:nvSpPr>
          <p:cNvPr id="44036" name="Line 772"/>
          <p:cNvSpPr>
            <a:spLocks noChangeShapeType="1"/>
          </p:cNvSpPr>
          <p:nvPr/>
        </p:nvSpPr>
        <p:spPr bwMode="auto">
          <a:xfrm>
            <a:off x="817563" y="1374775"/>
            <a:ext cx="1587" cy="487203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37" name="Line 773"/>
          <p:cNvSpPr>
            <a:spLocks noChangeShapeType="1"/>
          </p:cNvSpPr>
          <p:nvPr/>
        </p:nvSpPr>
        <p:spPr bwMode="auto">
          <a:xfrm>
            <a:off x="823913" y="6246813"/>
            <a:ext cx="20637" cy="15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38" name="Line 774"/>
          <p:cNvSpPr>
            <a:spLocks noChangeShapeType="1"/>
          </p:cNvSpPr>
          <p:nvPr/>
        </p:nvSpPr>
        <p:spPr bwMode="auto">
          <a:xfrm>
            <a:off x="823913" y="5434013"/>
            <a:ext cx="20637" cy="15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39" name="Line 775"/>
          <p:cNvSpPr>
            <a:spLocks noChangeShapeType="1"/>
          </p:cNvSpPr>
          <p:nvPr/>
        </p:nvSpPr>
        <p:spPr bwMode="auto">
          <a:xfrm>
            <a:off x="823913" y="4621213"/>
            <a:ext cx="20637" cy="15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40" name="Line 776"/>
          <p:cNvSpPr>
            <a:spLocks noChangeShapeType="1"/>
          </p:cNvSpPr>
          <p:nvPr/>
        </p:nvSpPr>
        <p:spPr bwMode="auto">
          <a:xfrm>
            <a:off x="823913" y="3808413"/>
            <a:ext cx="20637" cy="15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41" name="Line 777"/>
          <p:cNvSpPr>
            <a:spLocks noChangeShapeType="1"/>
          </p:cNvSpPr>
          <p:nvPr/>
        </p:nvSpPr>
        <p:spPr bwMode="auto">
          <a:xfrm>
            <a:off x="823913" y="2995613"/>
            <a:ext cx="20637" cy="15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42" name="Line 778"/>
          <p:cNvSpPr>
            <a:spLocks noChangeShapeType="1"/>
          </p:cNvSpPr>
          <p:nvPr/>
        </p:nvSpPr>
        <p:spPr bwMode="auto">
          <a:xfrm>
            <a:off x="823913" y="2182813"/>
            <a:ext cx="20637" cy="15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43" name="Line 779"/>
          <p:cNvSpPr>
            <a:spLocks noChangeShapeType="1"/>
          </p:cNvSpPr>
          <p:nvPr/>
        </p:nvSpPr>
        <p:spPr bwMode="auto">
          <a:xfrm>
            <a:off x="823913" y="1368425"/>
            <a:ext cx="20637" cy="158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44" name="Line 780"/>
          <p:cNvSpPr>
            <a:spLocks noChangeShapeType="1"/>
          </p:cNvSpPr>
          <p:nvPr/>
        </p:nvSpPr>
        <p:spPr bwMode="auto">
          <a:xfrm>
            <a:off x="823913" y="6246813"/>
            <a:ext cx="7215187" cy="15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45" name="Line 781"/>
          <p:cNvSpPr>
            <a:spLocks noChangeShapeType="1"/>
          </p:cNvSpPr>
          <p:nvPr/>
        </p:nvSpPr>
        <p:spPr bwMode="auto">
          <a:xfrm flipV="1">
            <a:off x="817563" y="6224588"/>
            <a:ext cx="0" cy="190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46" name="Line 782"/>
          <p:cNvSpPr>
            <a:spLocks noChangeShapeType="1"/>
          </p:cNvSpPr>
          <p:nvPr/>
        </p:nvSpPr>
        <p:spPr bwMode="auto">
          <a:xfrm flipV="1">
            <a:off x="2020888" y="6224588"/>
            <a:ext cx="0" cy="190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47" name="Line 783"/>
          <p:cNvSpPr>
            <a:spLocks noChangeShapeType="1"/>
          </p:cNvSpPr>
          <p:nvPr/>
        </p:nvSpPr>
        <p:spPr bwMode="auto">
          <a:xfrm flipV="1">
            <a:off x="3225800" y="6224588"/>
            <a:ext cx="0" cy="190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48" name="Line 784"/>
          <p:cNvSpPr>
            <a:spLocks noChangeShapeType="1"/>
          </p:cNvSpPr>
          <p:nvPr/>
        </p:nvSpPr>
        <p:spPr bwMode="auto">
          <a:xfrm flipV="1">
            <a:off x="4429125" y="6224588"/>
            <a:ext cx="0" cy="190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49" name="Line 785"/>
          <p:cNvSpPr>
            <a:spLocks noChangeShapeType="1"/>
          </p:cNvSpPr>
          <p:nvPr/>
        </p:nvSpPr>
        <p:spPr bwMode="auto">
          <a:xfrm flipV="1">
            <a:off x="5632450" y="6224588"/>
            <a:ext cx="0" cy="190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50" name="Line 786"/>
          <p:cNvSpPr>
            <a:spLocks noChangeShapeType="1"/>
          </p:cNvSpPr>
          <p:nvPr/>
        </p:nvSpPr>
        <p:spPr bwMode="auto">
          <a:xfrm flipV="1">
            <a:off x="6835775" y="6224588"/>
            <a:ext cx="0" cy="190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51" name="Line 787"/>
          <p:cNvSpPr>
            <a:spLocks noChangeShapeType="1"/>
          </p:cNvSpPr>
          <p:nvPr/>
        </p:nvSpPr>
        <p:spPr bwMode="auto">
          <a:xfrm flipV="1">
            <a:off x="8039100" y="6224588"/>
            <a:ext cx="0" cy="190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52" name="Line 892"/>
          <p:cNvSpPr>
            <a:spLocks noChangeShapeType="1"/>
          </p:cNvSpPr>
          <p:nvPr/>
        </p:nvSpPr>
        <p:spPr bwMode="auto">
          <a:xfrm flipV="1">
            <a:off x="941388" y="5948363"/>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53" name="Line 893"/>
          <p:cNvSpPr>
            <a:spLocks noChangeShapeType="1"/>
          </p:cNvSpPr>
          <p:nvPr/>
        </p:nvSpPr>
        <p:spPr bwMode="auto">
          <a:xfrm flipV="1">
            <a:off x="1068388" y="5864225"/>
            <a:ext cx="120650" cy="7778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54" name="Line 894"/>
          <p:cNvSpPr>
            <a:spLocks noChangeShapeType="1"/>
          </p:cNvSpPr>
          <p:nvPr/>
        </p:nvSpPr>
        <p:spPr bwMode="auto">
          <a:xfrm flipV="1">
            <a:off x="1195388" y="5781675"/>
            <a:ext cx="122237"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55" name="Line 895"/>
          <p:cNvSpPr>
            <a:spLocks noChangeShapeType="1"/>
          </p:cNvSpPr>
          <p:nvPr/>
        </p:nvSpPr>
        <p:spPr bwMode="auto">
          <a:xfrm flipV="1">
            <a:off x="1323975" y="5697538"/>
            <a:ext cx="120650" cy="777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56" name="Line 896"/>
          <p:cNvSpPr>
            <a:spLocks noChangeShapeType="1"/>
          </p:cNvSpPr>
          <p:nvPr/>
        </p:nvSpPr>
        <p:spPr bwMode="auto">
          <a:xfrm flipV="1">
            <a:off x="1450975" y="5614988"/>
            <a:ext cx="122238"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57" name="Line 897"/>
          <p:cNvSpPr>
            <a:spLocks noChangeShapeType="1"/>
          </p:cNvSpPr>
          <p:nvPr/>
        </p:nvSpPr>
        <p:spPr bwMode="auto">
          <a:xfrm flipV="1">
            <a:off x="1579563" y="5532438"/>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58" name="Line 898"/>
          <p:cNvSpPr>
            <a:spLocks noChangeShapeType="1"/>
          </p:cNvSpPr>
          <p:nvPr/>
        </p:nvSpPr>
        <p:spPr bwMode="auto">
          <a:xfrm flipV="1">
            <a:off x="1706563" y="5448300"/>
            <a:ext cx="122237" cy="7778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59" name="Line 899"/>
          <p:cNvSpPr>
            <a:spLocks noChangeShapeType="1"/>
          </p:cNvSpPr>
          <p:nvPr/>
        </p:nvSpPr>
        <p:spPr bwMode="auto">
          <a:xfrm flipV="1">
            <a:off x="1835150" y="5365750"/>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60" name="Line 900"/>
          <p:cNvSpPr>
            <a:spLocks noChangeShapeType="1"/>
          </p:cNvSpPr>
          <p:nvPr/>
        </p:nvSpPr>
        <p:spPr bwMode="auto">
          <a:xfrm flipV="1">
            <a:off x="1962150" y="5281613"/>
            <a:ext cx="122238" cy="777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61" name="Line 901"/>
          <p:cNvSpPr>
            <a:spLocks noChangeShapeType="1"/>
          </p:cNvSpPr>
          <p:nvPr/>
        </p:nvSpPr>
        <p:spPr bwMode="auto">
          <a:xfrm flipV="1">
            <a:off x="2090738" y="5199063"/>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62" name="Line 902"/>
          <p:cNvSpPr>
            <a:spLocks noChangeShapeType="1"/>
          </p:cNvSpPr>
          <p:nvPr/>
        </p:nvSpPr>
        <p:spPr bwMode="auto">
          <a:xfrm flipV="1">
            <a:off x="2217738" y="5116513"/>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63" name="Line 903"/>
          <p:cNvSpPr>
            <a:spLocks noChangeShapeType="1"/>
          </p:cNvSpPr>
          <p:nvPr/>
        </p:nvSpPr>
        <p:spPr bwMode="auto">
          <a:xfrm flipV="1">
            <a:off x="2344738" y="5033963"/>
            <a:ext cx="122237"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64" name="Line 904"/>
          <p:cNvSpPr>
            <a:spLocks noChangeShapeType="1"/>
          </p:cNvSpPr>
          <p:nvPr/>
        </p:nvSpPr>
        <p:spPr bwMode="auto">
          <a:xfrm flipV="1">
            <a:off x="2473325" y="4951413"/>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65" name="Line 905"/>
          <p:cNvSpPr>
            <a:spLocks noChangeShapeType="1"/>
          </p:cNvSpPr>
          <p:nvPr/>
        </p:nvSpPr>
        <p:spPr bwMode="auto">
          <a:xfrm flipV="1">
            <a:off x="2600325" y="4867275"/>
            <a:ext cx="120650" cy="7778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66" name="Line 906"/>
          <p:cNvSpPr>
            <a:spLocks noChangeShapeType="1"/>
          </p:cNvSpPr>
          <p:nvPr/>
        </p:nvSpPr>
        <p:spPr bwMode="auto">
          <a:xfrm flipV="1">
            <a:off x="2727325" y="4784725"/>
            <a:ext cx="122238"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67" name="Line 907"/>
          <p:cNvSpPr>
            <a:spLocks noChangeShapeType="1"/>
          </p:cNvSpPr>
          <p:nvPr/>
        </p:nvSpPr>
        <p:spPr bwMode="auto">
          <a:xfrm flipV="1">
            <a:off x="2855913" y="4702175"/>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68" name="Line 908"/>
          <p:cNvSpPr>
            <a:spLocks noChangeShapeType="1"/>
          </p:cNvSpPr>
          <p:nvPr/>
        </p:nvSpPr>
        <p:spPr bwMode="auto">
          <a:xfrm flipV="1">
            <a:off x="2982913" y="4618038"/>
            <a:ext cx="120650" cy="777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69" name="Line 909"/>
          <p:cNvSpPr>
            <a:spLocks noChangeShapeType="1"/>
          </p:cNvSpPr>
          <p:nvPr/>
        </p:nvSpPr>
        <p:spPr bwMode="auto">
          <a:xfrm flipV="1">
            <a:off x="3109913" y="4535488"/>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70" name="Line 910"/>
          <p:cNvSpPr>
            <a:spLocks noChangeShapeType="1"/>
          </p:cNvSpPr>
          <p:nvPr/>
        </p:nvSpPr>
        <p:spPr bwMode="auto">
          <a:xfrm flipV="1">
            <a:off x="3236913" y="4452938"/>
            <a:ext cx="122237"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71" name="Line 911"/>
          <p:cNvSpPr>
            <a:spLocks noChangeShapeType="1"/>
          </p:cNvSpPr>
          <p:nvPr/>
        </p:nvSpPr>
        <p:spPr bwMode="auto">
          <a:xfrm flipV="1">
            <a:off x="3365500" y="4368800"/>
            <a:ext cx="120650" cy="7778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72" name="Line 912"/>
          <p:cNvSpPr>
            <a:spLocks noChangeShapeType="1"/>
          </p:cNvSpPr>
          <p:nvPr/>
        </p:nvSpPr>
        <p:spPr bwMode="auto">
          <a:xfrm flipV="1">
            <a:off x="3492500" y="4286250"/>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73" name="Line 913"/>
          <p:cNvSpPr>
            <a:spLocks noChangeShapeType="1"/>
          </p:cNvSpPr>
          <p:nvPr/>
        </p:nvSpPr>
        <p:spPr bwMode="auto">
          <a:xfrm flipV="1">
            <a:off x="3619500" y="4202113"/>
            <a:ext cx="122238" cy="777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74" name="Line 914"/>
          <p:cNvSpPr>
            <a:spLocks noChangeShapeType="1"/>
          </p:cNvSpPr>
          <p:nvPr/>
        </p:nvSpPr>
        <p:spPr bwMode="auto">
          <a:xfrm flipV="1">
            <a:off x="3748088" y="4119563"/>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75" name="Line 915"/>
          <p:cNvSpPr>
            <a:spLocks noChangeShapeType="1"/>
          </p:cNvSpPr>
          <p:nvPr/>
        </p:nvSpPr>
        <p:spPr bwMode="auto">
          <a:xfrm flipV="1">
            <a:off x="3875088" y="4037013"/>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76" name="Line 916"/>
          <p:cNvSpPr>
            <a:spLocks noChangeShapeType="1"/>
          </p:cNvSpPr>
          <p:nvPr/>
        </p:nvSpPr>
        <p:spPr bwMode="auto">
          <a:xfrm flipV="1">
            <a:off x="4002088" y="3952875"/>
            <a:ext cx="122237" cy="7778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77" name="Line 917"/>
          <p:cNvSpPr>
            <a:spLocks noChangeShapeType="1"/>
          </p:cNvSpPr>
          <p:nvPr/>
        </p:nvSpPr>
        <p:spPr bwMode="auto">
          <a:xfrm flipV="1">
            <a:off x="4130675" y="3870325"/>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78" name="Line 918"/>
          <p:cNvSpPr>
            <a:spLocks noChangeShapeType="1"/>
          </p:cNvSpPr>
          <p:nvPr/>
        </p:nvSpPr>
        <p:spPr bwMode="auto">
          <a:xfrm flipV="1">
            <a:off x="4257675" y="3787775"/>
            <a:ext cx="122238"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79" name="Line 919"/>
          <p:cNvSpPr>
            <a:spLocks noChangeShapeType="1"/>
          </p:cNvSpPr>
          <p:nvPr/>
        </p:nvSpPr>
        <p:spPr bwMode="auto">
          <a:xfrm flipV="1">
            <a:off x="4386263" y="3705225"/>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80" name="Line 920"/>
          <p:cNvSpPr>
            <a:spLocks noChangeShapeType="1"/>
          </p:cNvSpPr>
          <p:nvPr/>
        </p:nvSpPr>
        <p:spPr bwMode="auto">
          <a:xfrm flipV="1">
            <a:off x="4513263" y="3622675"/>
            <a:ext cx="122237"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81" name="Line 921"/>
          <p:cNvSpPr>
            <a:spLocks noChangeShapeType="1"/>
          </p:cNvSpPr>
          <p:nvPr/>
        </p:nvSpPr>
        <p:spPr bwMode="auto">
          <a:xfrm flipV="1">
            <a:off x="4641850" y="3538538"/>
            <a:ext cx="120650" cy="777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82" name="Line 922"/>
          <p:cNvSpPr>
            <a:spLocks noChangeShapeType="1"/>
          </p:cNvSpPr>
          <p:nvPr/>
        </p:nvSpPr>
        <p:spPr bwMode="auto">
          <a:xfrm flipV="1">
            <a:off x="4768850" y="3455988"/>
            <a:ext cx="122238"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83" name="Line 923"/>
          <p:cNvSpPr>
            <a:spLocks noChangeShapeType="1"/>
          </p:cNvSpPr>
          <p:nvPr/>
        </p:nvSpPr>
        <p:spPr bwMode="auto">
          <a:xfrm flipV="1">
            <a:off x="4897438" y="3371850"/>
            <a:ext cx="120650" cy="7778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84" name="Line 924"/>
          <p:cNvSpPr>
            <a:spLocks noChangeShapeType="1"/>
          </p:cNvSpPr>
          <p:nvPr/>
        </p:nvSpPr>
        <p:spPr bwMode="auto">
          <a:xfrm flipV="1">
            <a:off x="5024438" y="3289300"/>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85" name="Line 925"/>
          <p:cNvSpPr>
            <a:spLocks noChangeShapeType="1"/>
          </p:cNvSpPr>
          <p:nvPr/>
        </p:nvSpPr>
        <p:spPr bwMode="auto">
          <a:xfrm flipV="1">
            <a:off x="5151438" y="3206750"/>
            <a:ext cx="122237"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86" name="Line 926"/>
          <p:cNvSpPr>
            <a:spLocks noChangeShapeType="1"/>
          </p:cNvSpPr>
          <p:nvPr/>
        </p:nvSpPr>
        <p:spPr bwMode="auto">
          <a:xfrm flipV="1">
            <a:off x="5280025" y="3122613"/>
            <a:ext cx="120650" cy="777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87" name="Line 927"/>
          <p:cNvSpPr>
            <a:spLocks noChangeShapeType="1"/>
          </p:cNvSpPr>
          <p:nvPr/>
        </p:nvSpPr>
        <p:spPr bwMode="auto">
          <a:xfrm flipV="1">
            <a:off x="5407025" y="3040063"/>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88" name="Line 928"/>
          <p:cNvSpPr>
            <a:spLocks noChangeShapeType="1"/>
          </p:cNvSpPr>
          <p:nvPr/>
        </p:nvSpPr>
        <p:spPr bwMode="auto">
          <a:xfrm flipV="1">
            <a:off x="5534025" y="2955925"/>
            <a:ext cx="122238" cy="7778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89" name="Line 929"/>
          <p:cNvSpPr>
            <a:spLocks noChangeShapeType="1"/>
          </p:cNvSpPr>
          <p:nvPr/>
        </p:nvSpPr>
        <p:spPr bwMode="auto">
          <a:xfrm flipV="1">
            <a:off x="5662613" y="2873375"/>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90" name="Line 930"/>
          <p:cNvSpPr>
            <a:spLocks noChangeShapeType="1"/>
          </p:cNvSpPr>
          <p:nvPr/>
        </p:nvSpPr>
        <p:spPr bwMode="auto">
          <a:xfrm flipV="1">
            <a:off x="5789613" y="2790825"/>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91" name="Line 931"/>
          <p:cNvSpPr>
            <a:spLocks noChangeShapeType="1"/>
          </p:cNvSpPr>
          <p:nvPr/>
        </p:nvSpPr>
        <p:spPr bwMode="auto">
          <a:xfrm flipV="1">
            <a:off x="5916613" y="2706688"/>
            <a:ext cx="122237" cy="777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92" name="Line 932"/>
          <p:cNvSpPr>
            <a:spLocks noChangeShapeType="1"/>
          </p:cNvSpPr>
          <p:nvPr/>
        </p:nvSpPr>
        <p:spPr bwMode="auto">
          <a:xfrm flipV="1">
            <a:off x="6045200" y="2624138"/>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93" name="Line 933"/>
          <p:cNvSpPr>
            <a:spLocks noChangeShapeType="1"/>
          </p:cNvSpPr>
          <p:nvPr/>
        </p:nvSpPr>
        <p:spPr bwMode="auto">
          <a:xfrm flipV="1">
            <a:off x="6172200" y="2541588"/>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94" name="Line 934"/>
          <p:cNvSpPr>
            <a:spLocks noChangeShapeType="1"/>
          </p:cNvSpPr>
          <p:nvPr/>
        </p:nvSpPr>
        <p:spPr bwMode="auto">
          <a:xfrm flipV="1">
            <a:off x="6299200" y="2459038"/>
            <a:ext cx="122238"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95" name="Line 935"/>
          <p:cNvSpPr>
            <a:spLocks noChangeShapeType="1"/>
          </p:cNvSpPr>
          <p:nvPr/>
        </p:nvSpPr>
        <p:spPr bwMode="auto">
          <a:xfrm flipV="1">
            <a:off x="6427788" y="2376488"/>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96" name="Line 936"/>
          <p:cNvSpPr>
            <a:spLocks noChangeShapeType="1"/>
          </p:cNvSpPr>
          <p:nvPr/>
        </p:nvSpPr>
        <p:spPr bwMode="auto">
          <a:xfrm flipV="1">
            <a:off x="6554788" y="2292350"/>
            <a:ext cx="120650" cy="7778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97" name="Line 937"/>
          <p:cNvSpPr>
            <a:spLocks noChangeShapeType="1"/>
          </p:cNvSpPr>
          <p:nvPr/>
        </p:nvSpPr>
        <p:spPr bwMode="auto">
          <a:xfrm flipV="1">
            <a:off x="6681788" y="2209800"/>
            <a:ext cx="122237"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98" name="Line 938"/>
          <p:cNvSpPr>
            <a:spLocks noChangeShapeType="1"/>
          </p:cNvSpPr>
          <p:nvPr/>
        </p:nvSpPr>
        <p:spPr bwMode="auto">
          <a:xfrm flipV="1">
            <a:off x="6810375" y="2125663"/>
            <a:ext cx="120650" cy="7778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099" name="Line 939"/>
          <p:cNvSpPr>
            <a:spLocks noChangeShapeType="1"/>
          </p:cNvSpPr>
          <p:nvPr/>
        </p:nvSpPr>
        <p:spPr bwMode="auto">
          <a:xfrm flipV="1">
            <a:off x="6937375" y="2043113"/>
            <a:ext cx="120650"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00" name="Line 940"/>
          <p:cNvSpPr>
            <a:spLocks noChangeShapeType="1"/>
          </p:cNvSpPr>
          <p:nvPr/>
        </p:nvSpPr>
        <p:spPr bwMode="auto">
          <a:xfrm flipV="1">
            <a:off x="7064375" y="1960563"/>
            <a:ext cx="122238" cy="7620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01" name="Line 941"/>
          <p:cNvSpPr>
            <a:spLocks noChangeShapeType="1"/>
          </p:cNvSpPr>
          <p:nvPr/>
        </p:nvSpPr>
        <p:spPr bwMode="auto">
          <a:xfrm flipV="1">
            <a:off x="7192963" y="1876425"/>
            <a:ext cx="122237" cy="7778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02" name="Line 943"/>
          <p:cNvSpPr>
            <a:spLocks noChangeShapeType="1"/>
          </p:cNvSpPr>
          <p:nvPr/>
        </p:nvSpPr>
        <p:spPr bwMode="auto">
          <a:xfrm flipH="1" flipV="1">
            <a:off x="1368425" y="5743575"/>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03" name="Line 944"/>
          <p:cNvSpPr>
            <a:spLocks noChangeShapeType="1"/>
          </p:cNvSpPr>
          <p:nvPr/>
        </p:nvSpPr>
        <p:spPr bwMode="auto">
          <a:xfrm>
            <a:off x="1425575" y="5797550"/>
            <a:ext cx="47625" cy="4603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04" name="Line 945"/>
          <p:cNvSpPr>
            <a:spLocks noChangeShapeType="1"/>
          </p:cNvSpPr>
          <p:nvPr/>
        </p:nvSpPr>
        <p:spPr bwMode="auto">
          <a:xfrm flipH="1">
            <a:off x="1371600" y="5797550"/>
            <a:ext cx="47625" cy="46038"/>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05" name="Line 946"/>
          <p:cNvSpPr>
            <a:spLocks noChangeShapeType="1"/>
          </p:cNvSpPr>
          <p:nvPr/>
        </p:nvSpPr>
        <p:spPr bwMode="auto">
          <a:xfrm flipV="1">
            <a:off x="1422400" y="5743575"/>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06" name="Rectangle 947"/>
          <p:cNvSpPr>
            <a:spLocks noChangeArrowheads="1"/>
          </p:cNvSpPr>
          <p:nvPr/>
        </p:nvSpPr>
        <p:spPr bwMode="auto">
          <a:xfrm>
            <a:off x="1363663" y="5724525"/>
            <a:ext cx="112712" cy="106363"/>
          </a:xfrm>
          <a:prstGeom prst="rect">
            <a:avLst/>
          </a:prstGeom>
          <a:noFill/>
          <a:ln w="9525">
            <a:noFill/>
            <a:miter lim="800000"/>
            <a:headEnd/>
            <a:tailEnd/>
          </a:ln>
        </p:spPr>
        <p:txBody>
          <a:bodyPr wrap="none" anchor="ctr"/>
          <a:lstStyle/>
          <a:p>
            <a:endParaRPr lang="en-US"/>
          </a:p>
        </p:txBody>
      </p:sp>
      <p:sp>
        <p:nvSpPr>
          <p:cNvPr id="44107" name="Line 948"/>
          <p:cNvSpPr>
            <a:spLocks noChangeShapeType="1"/>
          </p:cNvSpPr>
          <p:nvPr/>
        </p:nvSpPr>
        <p:spPr bwMode="auto">
          <a:xfrm flipH="1" flipV="1">
            <a:off x="1368425" y="5727700"/>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08" name="Line 949"/>
          <p:cNvSpPr>
            <a:spLocks noChangeShapeType="1"/>
          </p:cNvSpPr>
          <p:nvPr/>
        </p:nvSpPr>
        <p:spPr bwMode="auto">
          <a:xfrm>
            <a:off x="1425575" y="5781675"/>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09" name="Line 950"/>
          <p:cNvSpPr>
            <a:spLocks noChangeShapeType="1"/>
          </p:cNvSpPr>
          <p:nvPr/>
        </p:nvSpPr>
        <p:spPr bwMode="auto">
          <a:xfrm flipH="1">
            <a:off x="1371600" y="5781675"/>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10" name="Line 951"/>
          <p:cNvSpPr>
            <a:spLocks noChangeShapeType="1"/>
          </p:cNvSpPr>
          <p:nvPr/>
        </p:nvSpPr>
        <p:spPr bwMode="auto">
          <a:xfrm flipV="1">
            <a:off x="1422400" y="5727700"/>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11" name="Rectangle 952"/>
          <p:cNvSpPr>
            <a:spLocks noChangeArrowheads="1"/>
          </p:cNvSpPr>
          <p:nvPr/>
        </p:nvSpPr>
        <p:spPr bwMode="auto">
          <a:xfrm>
            <a:off x="1363663" y="5724525"/>
            <a:ext cx="112712" cy="106363"/>
          </a:xfrm>
          <a:prstGeom prst="rect">
            <a:avLst/>
          </a:prstGeom>
          <a:noFill/>
          <a:ln w="9525">
            <a:noFill/>
            <a:miter lim="800000"/>
            <a:headEnd/>
            <a:tailEnd/>
          </a:ln>
        </p:spPr>
        <p:txBody>
          <a:bodyPr wrap="none" anchor="ctr"/>
          <a:lstStyle/>
          <a:p>
            <a:endParaRPr lang="en-US"/>
          </a:p>
        </p:txBody>
      </p:sp>
      <p:sp>
        <p:nvSpPr>
          <p:cNvPr id="44112" name="Line 953"/>
          <p:cNvSpPr>
            <a:spLocks noChangeShapeType="1"/>
          </p:cNvSpPr>
          <p:nvPr/>
        </p:nvSpPr>
        <p:spPr bwMode="auto">
          <a:xfrm flipH="1" flipV="1">
            <a:off x="1368425" y="5727700"/>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13" name="Line 954"/>
          <p:cNvSpPr>
            <a:spLocks noChangeShapeType="1"/>
          </p:cNvSpPr>
          <p:nvPr/>
        </p:nvSpPr>
        <p:spPr bwMode="auto">
          <a:xfrm>
            <a:off x="1425575" y="5781675"/>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14" name="Line 955"/>
          <p:cNvSpPr>
            <a:spLocks noChangeShapeType="1"/>
          </p:cNvSpPr>
          <p:nvPr/>
        </p:nvSpPr>
        <p:spPr bwMode="auto">
          <a:xfrm flipH="1">
            <a:off x="1371600" y="5781675"/>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15" name="Line 956"/>
          <p:cNvSpPr>
            <a:spLocks noChangeShapeType="1"/>
          </p:cNvSpPr>
          <p:nvPr/>
        </p:nvSpPr>
        <p:spPr bwMode="auto">
          <a:xfrm flipV="1">
            <a:off x="1422400" y="5727700"/>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16" name="Rectangle 957"/>
          <p:cNvSpPr>
            <a:spLocks noChangeArrowheads="1"/>
          </p:cNvSpPr>
          <p:nvPr/>
        </p:nvSpPr>
        <p:spPr bwMode="auto">
          <a:xfrm>
            <a:off x="2566988" y="4829175"/>
            <a:ext cx="112712" cy="106363"/>
          </a:xfrm>
          <a:prstGeom prst="rect">
            <a:avLst/>
          </a:prstGeom>
          <a:noFill/>
          <a:ln w="9525">
            <a:noFill/>
            <a:miter lim="800000"/>
            <a:headEnd/>
            <a:tailEnd/>
          </a:ln>
        </p:spPr>
        <p:txBody>
          <a:bodyPr wrap="none" anchor="ctr"/>
          <a:lstStyle/>
          <a:p>
            <a:endParaRPr lang="en-US"/>
          </a:p>
        </p:txBody>
      </p:sp>
      <p:sp>
        <p:nvSpPr>
          <p:cNvPr id="44117" name="Line 958"/>
          <p:cNvSpPr>
            <a:spLocks noChangeShapeType="1"/>
          </p:cNvSpPr>
          <p:nvPr/>
        </p:nvSpPr>
        <p:spPr bwMode="auto">
          <a:xfrm flipH="1" flipV="1">
            <a:off x="2571750" y="4833938"/>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18" name="Line 959"/>
          <p:cNvSpPr>
            <a:spLocks noChangeShapeType="1"/>
          </p:cNvSpPr>
          <p:nvPr/>
        </p:nvSpPr>
        <p:spPr bwMode="auto">
          <a:xfrm>
            <a:off x="2628900" y="4887913"/>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19" name="Line 960"/>
          <p:cNvSpPr>
            <a:spLocks noChangeShapeType="1"/>
          </p:cNvSpPr>
          <p:nvPr/>
        </p:nvSpPr>
        <p:spPr bwMode="auto">
          <a:xfrm flipH="1">
            <a:off x="2574925" y="4887913"/>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20" name="Line 961"/>
          <p:cNvSpPr>
            <a:spLocks noChangeShapeType="1"/>
          </p:cNvSpPr>
          <p:nvPr/>
        </p:nvSpPr>
        <p:spPr bwMode="auto">
          <a:xfrm flipV="1">
            <a:off x="2625725" y="4833938"/>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21" name="Rectangle 962"/>
          <p:cNvSpPr>
            <a:spLocks noChangeArrowheads="1"/>
          </p:cNvSpPr>
          <p:nvPr/>
        </p:nvSpPr>
        <p:spPr bwMode="auto">
          <a:xfrm>
            <a:off x="2566988" y="4846638"/>
            <a:ext cx="112712" cy="106362"/>
          </a:xfrm>
          <a:prstGeom prst="rect">
            <a:avLst/>
          </a:prstGeom>
          <a:noFill/>
          <a:ln w="9525">
            <a:noFill/>
            <a:miter lim="800000"/>
            <a:headEnd/>
            <a:tailEnd/>
          </a:ln>
        </p:spPr>
        <p:txBody>
          <a:bodyPr wrap="none" anchor="ctr"/>
          <a:lstStyle/>
          <a:p>
            <a:endParaRPr lang="en-US"/>
          </a:p>
        </p:txBody>
      </p:sp>
      <p:sp>
        <p:nvSpPr>
          <p:cNvPr id="44122" name="Line 963"/>
          <p:cNvSpPr>
            <a:spLocks noChangeShapeType="1"/>
          </p:cNvSpPr>
          <p:nvPr/>
        </p:nvSpPr>
        <p:spPr bwMode="auto">
          <a:xfrm flipH="1" flipV="1">
            <a:off x="2571750" y="4849813"/>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23" name="Line 964"/>
          <p:cNvSpPr>
            <a:spLocks noChangeShapeType="1"/>
          </p:cNvSpPr>
          <p:nvPr/>
        </p:nvSpPr>
        <p:spPr bwMode="auto">
          <a:xfrm>
            <a:off x="2628900" y="4903788"/>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24" name="Line 965"/>
          <p:cNvSpPr>
            <a:spLocks noChangeShapeType="1"/>
          </p:cNvSpPr>
          <p:nvPr/>
        </p:nvSpPr>
        <p:spPr bwMode="auto">
          <a:xfrm flipH="1">
            <a:off x="2574925" y="4903788"/>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25" name="Line 966"/>
          <p:cNvSpPr>
            <a:spLocks noChangeShapeType="1"/>
          </p:cNvSpPr>
          <p:nvPr/>
        </p:nvSpPr>
        <p:spPr bwMode="auto">
          <a:xfrm flipV="1">
            <a:off x="2625725" y="4849813"/>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26" name="Rectangle 967"/>
          <p:cNvSpPr>
            <a:spLocks noChangeArrowheads="1"/>
          </p:cNvSpPr>
          <p:nvPr/>
        </p:nvSpPr>
        <p:spPr bwMode="auto">
          <a:xfrm>
            <a:off x="2566988" y="4876800"/>
            <a:ext cx="112712" cy="109538"/>
          </a:xfrm>
          <a:prstGeom prst="rect">
            <a:avLst/>
          </a:prstGeom>
          <a:noFill/>
          <a:ln w="9525">
            <a:noFill/>
            <a:miter lim="800000"/>
            <a:headEnd/>
            <a:tailEnd/>
          </a:ln>
        </p:spPr>
        <p:txBody>
          <a:bodyPr wrap="none" anchor="ctr"/>
          <a:lstStyle/>
          <a:p>
            <a:endParaRPr lang="en-US"/>
          </a:p>
        </p:txBody>
      </p:sp>
      <p:sp>
        <p:nvSpPr>
          <p:cNvPr id="44127" name="Line 968"/>
          <p:cNvSpPr>
            <a:spLocks noChangeShapeType="1"/>
          </p:cNvSpPr>
          <p:nvPr/>
        </p:nvSpPr>
        <p:spPr bwMode="auto">
          <a:xfrm flipH="1" flipV="1">
            <a:off x="2571750" y="4881563"/>
            <a:ext cx="47625" cy="4603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28" name="Line 969"/>
          <p:cNvSpPr>
            <a:spLocks noChangeShapeType="1"/>
          </p:cNvSpPr>
          <p:nvPr/>
        </p:nvSpPr>
        <p:spPr bwMode="auto">
          <a:xfrm>
            <a:off x="2628900" y="4937125"/>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29" name="Line 970"/>
          <p:cNvSpPr>
            <a:spLocks noChangeShapeType="1"/>
          </p:cNvSpPr>
          <p:nvPr/>
        </p:nvSpPr>
        <p:spPr bwMode="auto">
          <a:xfrm flipH="1">
            <a:off x="2574925" y="4937125"/>
            <a:ext cx="47625" cy="44450"/>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30" name="Line 971"/>
          <p:cNvSpPr>
            <a:spLocks noChangeShapeType="1"/>
          </p:cNvSpPr>
          <p:nvPr/>
        </p:nvSpPr>
        <p:spPr bwMode="auto">
          <a:xfrm flipV="1">
            <a:off x="2625725" y="4881563"/>
            <a:ext cx="47625" cy="46037"/>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131" name="Rectangle 972"/>
          <p:cNvSpPr>
            <a:spLocks noChangeArrowheads="1"/>
          </p:cNvSpPr>
          <p:nvPr/>
        </p:nvSpPr>
        <p:spPr bwMode="auto">
          <a:xfrm>
            <a:off x="3813175" y="4392613"/>
            <a:ext cx="114300" cy="107950"/>
          </a:xfrm>
          <a:prstGeom prst="rect">
            <a:avLst/>
          </a:prstGeom>
          <a:noFill/>
          <a:ln w="9525">
            <a:noFill/>
            <a:miter lim="800000"/>
            <a:headEnd/>
            <a:tailEnd/>
          </a:ln>
        </p:spPr>
        <p:txBody>
          <a:bodyPr wrap="none" anchor="ctr"/>
          <a:lstStyle/>
          <a:p>
            <a:endParaRPr lang="en-US"/>
          </a:p>
        </p:txBody>
      </p:sp>
      <p:sp>
        <p:nvSpPr>
          <p:cNvPr id="44132" name="Rectangle 977"/>
          <p:cNvSpPr>
            <a:spLocks noChangeArrowheads="1"/>
          </p:cNvSpPr>
          <p:nvPr/>
        </p:nvSpPr>
        <p:spPr bwMode="auto">
          <a:xfrm>
            <a:off x="0" y="6040438"/>
            <a:ext cx="792163" cy="244475"/>
          </a:xfrm>
          <a:prstGeom prst="rect">
            <a:avLst/>
          </a:prstGeom>
          <a:noFill/>
          <a:ln w="9525">
            <a:noFill/>
            <a:miter lim="800000"/>
            <a:headEnd/>
            <a:tailEnd/>
          </a:ln>
        </p:spPr>
        <p:txBody>
          <a:bodyPr lIns="0" tIns="0" rIns="0" bIns="0">
            <a:spAutoFit/>
          </a:bodyPr>
          <a:lstStyle/>
          <a:p>
            <a:pPr algn="r"/>
            <a:r>
              <a:rPr lang="en-US" sz="1600">
                <a:solidFill>
                  <a:srgbClr val="000000"/>
                </a:solidFill>
              </a:rPr>
              <a:t>0.00</a:t>
            </a:r>
          </a:p>
        </p:txBody>
      </p:sp>
      <p:sp>
        <p:nvSpPr>
          <p:cNvPr id="44133" name="Rectangle 978"/>
          <p:cNvSpPr>
            <a:spLocks noChangeArrowheads="1"/>
          </p:cNvSpPr>
          <p:nvPr/>
        </p:nvSpPr>
        <p:spPr bwMode="auto">
          <a:xfrm>
            <a:off x="0" y="5303838"/>
            <a:ext cx="800100" cy="244475"/>
          </a:xfrm>
          <a:prstGeom prst="rect">
            <a:avLst/>
          </a:prstGeom>
          <a:noFill/>
          <a:ln w="9525">
            <a:noFill/>
            <a:miter lim="800000"/>
            <a:headEnd/>
            <a:tailEnd/>
          </a:ln>
        </p:spPr>
        <p:txBody>
          <a:bodyPr lIns="0" tIns="0" rIns="0" bIns="0">
            <a:spAutoFit/>
          </a:bodyPr>
          <a:lstStyle/>
          <a:p>
            <a:pPr algn="r"/>
            <a:r>
              <a:rPr lang="en-US" sz="1600">
                <a:solidFill>
                  <a:srgbClr val="000000"/>
                </a:solidFill>
              </a:rPr>
              <a:t>0.05</a:t>
            </a:r>
          </a:p>
        </p:txBody>
      </p:sp>
      <p:sp>
        <p:nvSpPr>
          <p:cNvPr id="44134" name="Rectangle 979"/>
          <p:cNvSpPr>
            <a:spLocks noChangeArrowheads="1"/>
          </p:cNvSpPr>
          <p:nvPr/>
        </p:nvSpPr>
        <p:spPr bwMode="auto">
          <a:xfrm>
            <a:off x="0" y="4471988"/>
            <a:ext cx="784225" cy="244475"/>
          </a:xfrm>
          <a:prstGeom prst="rect">
            <a:avLst/>
          </a:prstGeom>
          <a:noFill/>
          <a:ln w="9525">
            <a:noFill/>
            <a:miter lim="800000"/>
            <a:headEnd/>
            <a:tailEnd/>
          </a:ln>
        </p:spPr>
        <p:txBody>
          <a:bodyPr lIns="0" tIns="0" rIns="0" bIns="0">
            <a:spAutoFit/>
          </a:bodyPr>
          <a:lstStyle/>
          <a:p>
            <a:pPr algn="r"/>
            <a:r>
              <a:rPr lang="en-US" sz="1600">
                <a:solidFill>
                  <a:srgbClr val="000000"/>
                </a:solidFill>
              </a:rPr>
              <a:t>0.10</a:t>
            </a:r>
          </a:p>
        </p:txBody>
      </p:sp>
      <p:sp>
        <p:nvSpPr>
          <p:cNvPr id="44135" name="Rectangle 980"/>
          <p:cNvSpPr>
            <a:spLocks noChangeArrowheads="1"/>
          </p:cNvSpPr>
          <p:nvPr/>
        </p:nvSpPr>
        <p:spPr bwMode="auto">
          <a:xfrm>
            <a:off x="0" y="3732213"/>
            <a:ext cx="814388" cy="244475"/>
          </a:xfrm>
          <a:prstGeom prst="rect">
            <a:avLst/>
          </a:prstGeom>
          <a:noFill/>
          <a:ln w="9525">
            <a:noFill/>
            <a:miter lim="800000"/>
            <a:headEnd/>
            <a:tailEnd/>
          </a:ln>
        </p:spPr>
        <p:txBody>
          <a:bodyPr lIns="0" tIns="0" rIns="0" bIns="0">
            <a:spAutoFit/>
          </a:bodyPr>
          <a:lstStyle/>
          <a:p>
            <a:pPr algn="r"/>
            <a:r>
              <a:rPr lang="en-US" sz="1600">
                <a:solidFill>
                  <a:srgbClr val="000000"/>
                </a:solidFill>
              </a:rPr>
              <a:t>0.15</a:t>
            </a:r>
          </a:p>
        </p:txBody>
      </p:sp>
      <p:sp>
        <p:nvSpPr>
          <p:cNvPr id="44136" name="Rectangle 981"/>
          <p:cNvSpPr>
            <a:spLocks noChangeArrowheads="1"/>
          </p:cNvSpPr>
          <p:nvPr/>
        </p:nvSpPr>
        <p:spPr bwMode="auto">
          <a:xfrm>
            <a:off x="0" y="2890838"/>
            <a:ext cx="814388" cy="244475"/>
          </a:xfrm>
          <a:prstGeom prst="rect">
            <a:avLst/>
          </a:prstGeom>
          <a:noFill/>
          <a:ln w="9525">
            <a:noFill/>
            <a:miter lim="800000"/>
            <a:headEnd/>
            <a:tailEnd/>
          </a:ln>
        </p:spPr>
        <p:txBody>
          <a:bodyPr lIns="0" tIns="0" rIns="0" bIns="0">
            <a:spAutoFit/>
          </a:bodyPr>
          <a:lstStyle/>
          <a:p>
            <a:pPr algn="r"/>
            <a:r>
              <a:rPr lang="en-US" sz="1600">
                <a:solidFill>
                  <a:srgbClr val="000000"/>
                </a:solidFill>
              </a:rPr>
              <a:t>0.20</a:t>
            </a:r>
          </a:p>
        </p:txBody>
      </p:sp>
      <p:sp>
        <p:nvSpPr>
          <p:cNvPr id="44137" name="Rectangle 982"/>
          <p:cNvSpPr>
            <a:spLocks noChangeArrowheads="1"/>
          </p:cNvSpPr>
          <p:nvPr/>
        </p:nvSpPr>
        <p:spPr bwMode="auto">
          <a:xfrm>
            <a:off x="200025" y="2060575"/>
            <a:ext cx="614363" cy="244475"/>
          </a:xfrm>
          <a:prstGeom prst="rect">
            <a:avLst/>
          </a:prstGeom>
          <a:noFill/>
          <a:ln w="9525">
            <a:noFill/>
            <a:miter lim="800000"/>
            <a:headEnd/>
            <a:tailEnd/>
          </a:ln>
        </p:spPr>
        <p:txBody>
          <a:bodyPr lIns="0" tIns="0" rIns="0" bIns="0">
            <a:spAutoFit/>
          </a:bodyPr>
          <a:lstStyle/>
          <a:p>
            <a:pPr algn="r"/>
            <a:r>
              <a:rPr lang="en-US" sz="1600">
                <a:solidFill>
                  <a:srgbClr val="000000"/>
                </a:solidFill>
              </a:rPr>
              <a:t>0.25</a:t>
            </a:r>
          </a:p>
        </p:txBody>
      </p:sp>
      <p:sp>
        <p:nvSpPr>
          <p:cNvPr id="44138" name="Rectangle 983"/>
          <p:cNvSpPr>
            <a:spLocks noChangeArrowheads="1"/>
          </p:cNvSpPr>
          <p:nvPr/>
        </p:nvSpPr>
        <p:spPr bwMode="auto">
          <a:xfrm>
            <a:off x="212725" y="1308100"/>
            <a:ext cx="601663" cy="244475"/>
          </a:xfrm>
          <a:prstGeom prst="rect">
            <a:avLst/>
          </a:prstGeom>
          <a:noFill/>
          <a:ln w="9525">
            <a:noFill/>
            <a:miter lim="800000"/>
            <a:headEnd/>
            <a:tailEnd/>
          </a:ln>
        </p:spPr>
        <p:txBody>
          <a:bodyPr lIns="0" tIns="0" rIns="0" bIns="0">
            <a:spAutoFit/>
          </a:bodyPr>
          <a:lstStyle/>
          <a:p>
            <a:pPr algn="r"/>
            <a:r>
              <a:rPr lang="en-US" sz="1600">
                <a:solidFill>
                  <a:srgbClr val="000000"/>
                </a:solidFill>
              </a:rPr>
              <a:t>0.30</a:t>
            </a:r>
          </a:p>
        </p:txBody>
      </p:sp>
      <p:sp>
        <p:nvSpPr>
          <p:cNvPr id="44139" name="Rectangle 984"/>
          <p:cNvSpPr>
            <a:spLocks noChangeArrowheads="1"/>
          </p:cNvSpPr>
          <p:nvPr/>
        </p:nvSpPr>
        <p:spPr bwMode="auto">
          <a:xfrm>
            <a:off x="712788" y="6264275"/>
            <a:ext cx="395287" cy="244475"/>
          </a:xfrm>
          <a:prstGeom prst="rect">
            <a:avLst/>
          </a:prstGeom>
          <a:noFill/>
          <a:ln w="9525">
            <a:noFill/>
            <a:miter lim="800000"/>
            <a:headEnd/>
            <a:tailEnd/>
          </a:ln>
        </p:spPr>
        <p:txBody>
          <a:bodyPr wrap="none" lIns="0" tIns="0" rIns="0" bIns="0">
            <a:spAutoFit/>
          </a:bodyPr>
          <a:lstStyle/>
          <a:p>
            <a:pPr algn="ctr"/>
            <a:r>
              <a:rPr lang="en-US" sz="1600">
                <a:solidFill>
                  <a:srgbClr val="000000"/>
                </a:solidFill>
              </a:rPr>
              <a:t>0.00</a:t>
            </a:r>
          </a:p>
        </p:txBody>
      </p:sp>
      <p:sp>
        <p:nvSpPr>
          <p:cNvPr id="44140" name="Rectangle 985"/>
          <p:cNvSpPr>
            <a:spLocks noChangeArrowheads="1"/>
          </p:cNvSpPr>
          <p:nvPr/>
        </p:nvSpPr>
        <p:spPr bwMode="auto">
          <a:xfrm>
            <a:off x="1593850" y="6235700"/>
            <a:ext cx="787400" cy="244475"/>
          </a:xfrm>
          <a:prstGeom prst="rect">
            <a:avLst/>
          </a:prstGeom>
          <a:noFill/>
          <a:ln w="9525">
            <a:noFill/>
            <a:miter lim="800000"/>
            <a:headEnd/>
            <a:tailEnd/>
          </a:ln>
        </p:spPr>
        <p:txBody>
          <a:bodyPr lIns="0" tIns="0" rIns="0" bIns="0">
            <a:spAutoFit/>
          </a:bodyPr>
          <a:lstStyle/>
          <a:p>
            <a:pPr algn="ctr"/>
            <a:r>
              <a:rPr lang="en-US" sz="1600">
                <a:solidFill>
                  <a:srgbClr val="000000"/>
                </a:solidFill>
              </a:rPr>
              <a:t>0.20</a:t>
            </a:r>
          </a:p>
        </p:txBody>
      </p:sp>
      <p:sp>
        <p:nvSpPr>
          <p:cNvPr id="44141" name="Rectangle 986"/>
          <p:cNvSpPr>
            <a:spLocks noChangeArrowheads="1"/>
          </p:cNvSpPr>
          <p:nvPr/>
        </p:nvSpPr>
        <p:spPr bwMode="auto">
          <a:xfrm>
            <a:off x="3046413" y="6249988"/>
            <a:ext cx="395287" cy="244475"/>
          </a:xfrm>
          <a:prstGeom prst="rect">
            <a:avLst/>
          </a:prstGeom>
          <a:noFill/>
          <a:ln w="9525">
            <a:noFill/>
            <a:miter lim="800000"/>
            <a:headEnd/>
            <a:tailEnd/>
          </a:ln>
        </p:spPr>
        <p:txBody>
          <a:bodyPr wrap="none" lIns="0" tIns="0" rIns="0" bIns="0">
            <a:spAutoFit/>
          </a:bodyPr>
          <a:lstStyle/>
          <a:p>
            <a:pPr algn="ctr"/>
            <a:r>
              <a:rPr lang="en-US" sz="1600">
                <a:solidFill>
                  <a:srgbClr val="000000"/>
                </a:solidFill>
              </a:rPr>
              <a:t>0.40</a:t>
            </a:r>
          </a:p>
        </p:txBody>
      </p:sp>
      <p:sp>
        <p:nvSpPr>
          <p:cNvPr id="44142" name="Rectangle 987"/>
          <p:cNvSpPr>
            <a:spLocks noChangeArrowheads="1"/>
          </p:cNvSpPr>
          <p:nvPr/>
        </p:nvSpPr>
        <p:spPr bwMode="auto">
          <a:xfrm>
            <a:off x="4322763" y="6249988"/>
            <a:ext cx="395287" cy="244475"/>
          </a:xfrm>
          <a:prstGeom prst="rect">
            <a:avLst/>
          </a:prstGeom>
          <a:noFill/>
          <a:ln w="9525">
            <a:noFill/>
            <a:miter lim="800000"/>
            <a:headEnd/>
            <a:tailEnd/>
          </a:ln>
        </p:spPr>
        <p:txBody>
          <a:bodyPr wrap="none" lIns="0" tIns="0" rIns="0" bIns="0">
            <a:spAutoFit/>
          </a:bodyPr>
          <a:lstStyle/>
          <a:p>
            <a:pPr algn="ctr"/>
            <a:r>
              <a:rPr lang="en-US" sz="1600">
                <a:solidFill>
                  <a:srgbClr val="000000"/>
                </a:solidFill>
              </a:rPr>
              <a:t>0.60</a:t>
            </a:r>
          </a:p>
        </p:txBody>
      </p:sp>
      <p:sp>
        <p:nvSpPr>
          <p:cNvPr id="44143" name="Rectangle 988"/>
          <p:cNvSpPr>
            <a:spLocks noChangeArrowheads="1"/>
          </p:cNvSpPr>
          <p:nvPr/>
        </p:nvSpPr>
        <p:spPr bwMode="auto">
          <a:xfrm>
            <a:off x="5497513" y="6235700"/>
            <a:ext cx="395287" cy="244475"/>
          </a:xfrm>
          <a:prstGeom prst="rect">
            <a:avLst/>
          </a:prstGeom>
          <a:noFill/>
          <a:ln w="9525">
            <a:noFill/>
            <a:miter lim="800000"/>
            <a:headEnd/>
            <a:tailEnd/>
          </a:ln>
        </p:spPr>
        <p:txBody>
          <a:bodyPr wrap="none" lIns="0" tIns="0" rIns="0" bIns="0">
            <a:spAutoFit/>
          </a:bodyPr>
          <a:lstStyle/>
          <a:p>
            <a:pPr algn="ctr"/>
            <a:r>
              <a:rPr lang="en-US" sz="1600">
                <a:solidFill>
                  <a:srgbClr val="000000"/>
                </a:solidFill>
              </a:rPr>
              <a:t>0.80</a:t>
            </a:r>
          </a:p>
        </p:txBody>
      </p:sp>
      <p:sp>
        <p:nvSpPr>
          <p:cNvPr id="44144" name="Rectangle 989"/>
          <p:cNvSpPr>
            <a:spLocks noChangeArrowheads="1"/>
          </p:cNvSpPr>
          <p:nvPr/>
        </p:nvSpPr>
        <p:spPr bwMode="auto">
          <a:xfrm>
            <a:off x="6669088" y="6249988"/>
            <a:ext cx="395287" cy="244475"/>
          </a:xfrm>
          <a:prstGeom prst="rect">
            <a:avLst/>
          </a:prstGeom>
          <a:noFill/>
          <a:ln w="9525">
            <a:noFill/>
            <a:miter lim="800000"/>
            <a:headEnd/>
            <a:tailEnd/>
          </a:ln>
        </p:spPr>
        <p:txBody>
          <a:bodyPr wrap="none" lIns="0" tIns="0" rIns="0" bIns="0">
            <a:spAutoFit/>
          </a:bodyPr>
          <a:lstStyle/>
          <a:p>
            <a:pPr algn="ctr"/>
            <a:r>
              <a:rPr lang="en-US" sz="1600">
                <a:solidFill>
                  <a:srgbClr val="000000"/>
                </a:solidFill>
              </a:rPr>
              <a:t>1.00</a:t>
            </a:r>
          </a:p>
        </p:txBody>
      </p:sp>
      <p:sp>
        <p:nvSpPr>
          <p:cNvPr id="44145" name="Rectangle 990"/>
          <p:cNvSpPr>
            <a:spLocks noChangeArrowheads="1"/>
          </p:cNvSpPr>
          <p:nvPr/>
        </p:nvSpPr>
        <p:spPr bwMode="auto">
          <a:xfrm>
            <a:off x="7847013" y="6218238"/>
            <a:ext cx="395287" cy="244475"/>
          </a:xfrm>
          <a:prstGeom prst="rect">
            <a:avLst/>
          </a:prstGeom>
          <a:noFill/>
          <a:ln w="9525">
            <a:noFill/>
            <a:miter lim="800000"/>
            <a:headEnd/>
            <a:tailEnd/>
          </a:ln>
        </p:spPr>
        <p:txBody>
          <a:bodyPr wrap="none" lIns="0" tIns="0" rIns="0" bIns="0">
            <a:spAutoFit/>
          </a:bodyPr>
          <a:lstStyle/>
          <a:p>
            <a:pPr algn="ctr"/>
            <a:r>
              <a:rPr lang="en-US" sz="1600">
                <a:solidFill>
                  <a:srgbClr val="000000"/>
                </a:solidFill>
              </a:rPr>
              <a:t>1.20</a:t>
            </a:r>
          </a:p>
        </p:txBody>
      </p:sp>
      <p:sp>
        <p:nvSpPr>
          <p:cNvPr id="44146" name="Rectangle 991"/>
          <p:cNvSpPr>
            <a:spLocks noChangeArrowheads="1"/>
          </p:cNvSpPr>
          <p:nvPr/>
        </p:nvSpPr>
        <p:spPr bwMode="auto">
          <a:xfrm>
            <a:off x="3417888" y="6538913"/>
            <a:ext cx="2679700" cy="274637"/>
          </a:xfrm>
          <a:prstGeom prst="rect">
            <a:avLst/>
          </a:prstGeom>
          <a:noFill/>
          <a:ln w="9525">
            <a:noFill/>
            <a:miter lim="800000"/>
            <a:headEnd/>
            <a:tailEnd/>
          </a:ln>
        </p:spPr>
        <p:txBody>
          <a:bodyPr wrap="none" lIns="0" tIns="0" rIns="0" bIns="0">
            <a:spAutoFit/>
          </a:bodyPr>
          <a:lstStyle/>
          <a:p>
            <a:pPr algn="ctr"/>
            <a:r>
              <a:rPr lang="en-US" sz="1800" b="1">
                <a:solidFill>
                  <a:srgbClr val="000000"/>
                </a:solidFill>
              </a:rPr>
              <a:t>Cd Concentration (mg/L)</a:t>
            </a:r>
            <a:endParaRPr lang="en-US" sz="1200" b="1">
              <a:solidFill>
                <a:srgbClr val="000000"/>
              </a:solidFill>
            </a:endParaRPr>
          </a:p>
        </p:txBody>
      </p:sp>
      <p:sp>
        <p:nvSpPr>
          <p:cNvPr id="44147" name="Rectangle 992"/>
          <p:cNvSpPr>
            <a:spLocks noChangeArrowheads="1"/>
          </p:cNvSpPr>
          <p:nvPr/>
        </p:nvSpPr>
        <p:spPr bwMode="auto">
          <a:xfrm rot="-5400000">
            <a:off x="-467518" y="3737769"/>
            <a:ext cx="1320800" cy="274637"/>
          </a:xfrm>
          <a:prstGeom prst="rect">
            <a:avLst/>
          </a:prstGeom>
          <a:noFill/>
          <a:ln w="9525">
            <a:noFill/>
            <a:miter lim="800000"/>
            <a:headEnd/>
            <a:tailEnd/>
          </a:ln>
        </p:spPr>
        <p:txBody>
          <a:bodyPr wrap="none" lIns="0" tIns="0" rIns="0" bIns="0">
            <a:spAutoFit/>
          </a:bodyPr>
          <a:lstStyle/>
          <a:p>
            <a:pPr algn="ctr"/>
            <a:r>
              <a:rPr lang="en-US" sz="1800" b="1">
                <a:solidFill>
                  <a:srgbClr val="000000"/>
                </a:solidFill>
              </a:rPr>
              <a:t>Absorbance</a:t>
            </a:r>
            <a:endParaRPr lang="en-US" sz="1200" b="1">
              <a:solidFill>
                <a:srgbClr val="000000"/>
              </a:solidFill>
            </a:endParaRPr>
          </a:p>
        </p:txBody>
      </p:sp>
      <p:sp>
        <p:nvSpPr>
          <p:cNvPr id="44148" name="Rectangle 995"/>
          <p:cNvSpPr>
            <a:spLocks noChangeArrowheads="1"/>
          </p:cNvSpPr>
          <p:nvPr/>
        </p:nvSpPr>
        <p:spPr bwMode="auto">
          <a:xfrm>
            <a:off x="1296988" y="3024188"/>
            <a:ext cx="1500187" cy="254000"/>
          </a:xfrm>
          <a:prstGeom prst="rect">
            <a:avLst/>
          </a:prstGeom>
          <a:noFill/>
          <a:ln w="9525">
            <a:noFill/>
            <a:miter lim="800000"/>
            <a:headEnd/>
            <a:tailEnd/>
          </a:ln>
        </p:spPr>
        <p:txBody>
          <a:bodyPr wrap="none" anchor="ctr"/>
          <a:lstStyle/>
          <a:p>
            <a:endParaRPr lang="en-US"/>
          </a:p>
        </p:txBody>
      </p:sp>
      <p:sp>
        <p:nvSpPr>
          <p:cNvPr id="44149" name="Rectangle 1001"/>
          <p:cNvSpPr>
            <a:spLocks noChangeArrowheads="1"/>
          </p:cNvSpPr>
          <p:nvPr/>
        </p:nvSpPr>
        <p:spPr bwMode="auto">
          <a:xfrm>
            <a:off x="1000125" y="3081338"/>
            <a:ext cx="1588" cy="212725"/>
          </a:xfrm>
          <a:prstGeom prst="rect">
            <a:avLst/>
          </a:prstGeom>
          <a:noFill/>
          <a:ln w="9525">
            <a:noFill/>
            <a:miter lim="800000"/>
            <a:headEnd/>
            <a:tailEnd/>
          </a:ln>
        </p:spPr>
        <p:txBody>
          <a:bodyPr wrap="none" lIns="0" tIns="0" rIns="0" bIns="0">
            <a:spAutoFit/>
          </a:bodyPr>
          <a:lstStyle/>
          <a:p>
            <a:endParaRPr lang="en-US" sz="1400">
              <a:solidFill>
                <a:srgbClr val="000000"/>
              </a:solidFill>
            </a:endParaRPr>
          </a:p>
        </p:txBody>
      </p:sp>
      <p:grpSp>
        <p:nvGrpSpPr>
          <p:cNvPr id="2" name="Group 1020"/>
          <p:cNvGrpSpPr>
            <a:grpSpLocks/>
          </p:cNvGrpSpPr>
          <p:nvPr/>
        </p:nvGrpSpPr>
        <p:grpSpPr bwMode="auto">
          <a:xfrm>
            <a:off x="1228725" y="1633538"/>
            <a:ext cx="2398713" cy="1390650"/>
            <a:chOff x="585" y="1029"/>
            <a:chExt cx="1511" cy="876"/>
          </a:xfrm>
        </p:grpSpPr>
        <p:sp>
          <p:nvSpPr>
            <p:cNvPr id="44160" name="Rectangle 993"/>
            <p:cNvSpPr>
              <a:spLocks noChangeArrowheads="1"/>
            </p:cNvSpPr>
            <p:nvPr/>
          </p:nvSpPr>
          <p:spPr bwMode="auto">
            <a:xfrm>
              <a:off x="817" y="1289"/>
              <a:ext cx="818" cy="161"/>
            </a:xfrm>
            <a:prstGeom prst="rect">
              <a:avLst/>
            </a:prstGeom>
            <a:noFill/>
            <a:ln w="9525">
              <a:noFill/>
              <a:miter lim="800000"/>
              <a:headEnd/>
              <a:tailEnd/>
            </a:ln>
          </p:spPr>
          <p:txBody>
            <a:bodyPr wrap="none" anchor="ctr"/>
            <a:lstStyle/>
            <a:p>
              <a:endParaRPr lang="en-US"/>
            </a:p>
          </p:txBody>
        </p:sp>
        <p:sp>
          <p:nvSpPr>
            <p:cNvPr id="44161" name="Rectangle 994"/>
            <p:cNvSpPr>
              <a:spLocks noChangeArrowheads="1"/>
            </p:cNvSpPr>
            <p:nvPr/>
          </p:nvSpPr>
          <p:spPr bwMode="auto">
            <a:xfrm>
              <a:off x="817" y="1440"/>
              <a:ext cx="931" cy="160"/>
            </a:xfrm>
            <a:prstGeom prst="rect">
              <a:avLst/>
            </a:prstGeom>
            <a:noFill/>
            <a:ln w="9525">
              <a:noFill/>
              <a:miter lim="800000"/>
              <a:headEnd/>
              <a:tailEnd/>
            </a:ln>
          </p:spPr>
          <p:txBody>
            <a:bodyPr wrap="none" anchor="ctr"/>
            <a:lstStyle/>
            <a:p>
              <a:endParaRPr lang="en-US"/>
            </a:p>
          </p:txBody>
        </p:sp>
        <p:sp>
          <p:nvSpPr>
            <p:cNvPr id="44162" name="Rectangle 996"/>
            <p:cNvSpPr>
              <a:spLocks noChangeArrowheads="1"/>
            </p:cNvSpPr>
            <p:nvPr/>
          </p:nvSpPr>
          <p:spPr bwMode="auto">
            <a:xfrm>
              <a:off x="817" y="1594"/>
              <a:ext cx="669" cy="160"/>
            </a:xfrm>
            <a:prstGeom prst="rect">
              <a:avLst/>
            </a:prstGeom>
            <a:noFill/>
            <a:ln w="9525">
              <a:noFill/>
              <a:miter lim="800000"/>
              <a:headEnd/>
              <a:tailEnd/>
            </a:ln>
          </p:spPr>
          <p:txBody>
            <a:bodyPr wrap="none" anchor="ctr"/>
            <a:lstStyle/>
            <a:p>
              <a:endParaRPr lang="en-US"/>
            </a:p>
          </p:txBody>
        </p:sp>
        <p:sp>
          <p:nvSpPr>
            <p:cNvPr id="44163" name="Rectangle 997"/>
            <p:cNvSpPr>
              <a:spLocks noChangeArrowheads="1"/>
            </p:cNvSpPr>
            <p:nvPr/>
          </p:nvSpPr>
          <p:spPr bwMode="auto">
            <a:xfrm>
              <a:off x="830" y="1745"/>
              <a:ext cx="669" cy="160"/>
            </a:xfrm>
            <a:prstGeom prst="rect">
              <a:avLst/>
            </a:prstGeom>
            <a:noFill/>
            <a:ln w="9525">
              <a:noFill/>
              <a:miter lim="800000"/>
              <a:headEnd/>
              <a:tailEnd/>
            </a:ln>
          </p:spPr>
          <p:txBody>
            <a:bodyPr wrap="none" anchor="ctr"/>
            <a:lstStyle/>
            <a:p>
              <a:endParaRPr lang="en-US"/>
            </a:p>
          </p:txBody>
        </p:sp>
        <p:sp>
          <p:nvSpPr>
            <p:cNvPr id="44164" name="Rectangle 999"/>
            <p:cNvSpPr>
              <a:spLocks noChangeArrowheads="1"/>
            </p:cNvSpPr>
            <p:nvPr/>
          </p:nvSpPr>
          <p:spPr bwMode="auto">
            <a:xfrm>
              <a:off x="637" y="1162"/>
              <a:ext cx="1135" cy="134"/>
            </a:xfrm>
            <a:prstGeom prst="rect">
              <a:avLst/>
            </a:prstGeom>
            <a:noFill/>
            <a:ln w="9525">
              <a:noFill/>
              <a:miter lim="800000"/>
              <a:headEnd/>
              <a:tailEnd/>
            </a:ln>
          </p:spPr>
          <p:txBody>
            <a:bodyPr wrap="none" lIns="0" tIns="0" rIns="0" bIns="0">
              <a:spAutoFit/>
            </a:bodyPr>
            <a:lstStyle/>
            <a:p>
              <a:r>
                <a:rPr lang="en-US" sz="1400" b="1">
                  <a:solidFill>
                    <a:srgbClr val="000000"/>
                  </a:solidFill>
                </a:rPr>
                <a:t>slope = 0.241 </a:t>
              </a:r>
              <a:r>
                <a:rPr lang="en-US" sz="1400" b="1">
                  <a:solidFill>
                    <a:srgbClr val="000000"/>
                  </a:solidFill>
                  <a:cs typeface="Arial" charset="0"/>
                </a:rPr>
                <a:t>± </a:t>
              </a:r>
              <a:r>
                <a:rPr lang="en-US" sz="1400" b="1">
                  <a:solidFill>
                    <a:srgbClr val="000000"/>
                  </a:solidFill>
                </a:rPr>
                <a:t> 0.011</a:t>
              </a:r>
            </a:p>
          </p:txBody>
        </p:sp>
        <p:sp>
          <p:nvSpPr>
            <p:cNvPr id="44165" name="Rectangle 1000"/>
            <p:cNvSpPr>
              <a:spLocks noChangeArrowheads="1"/>
            </p:cNvSpPr>
            <p:nvPr/>
          </p:nvSpPr>
          <p:spPr bwMode="auto">
            <a:xfrm>
              <a:off x="633" y="1353"/>
              <a:ext cx="1240" cy="134"/>
            </a:xfrm>
            <a:prstGeom prst="rect">
              <a:avLst/>
            </a:prstGeom>
            <a:noFill/>
            <a:ln w="9525">
              <a:noFill/>
              <a:miter lim="800000"/>
              <a:headEnd/>
              <a:tailEnd/>
            </a:ln>
          </p:spPr>
          <p:txBody>
            <a:bodyPr wrap="none" lIns="0" tIns="0" rIns="0" bIns="0">
              <a:spAutoFit/>
            </a:bodyPr>
            <a:lstStyle/>
            <a:p>
              <a:r>
                <a:rPr lang="en-US" sz="1400">
                  <a:solidFill>
                    <a:srgbClr val="000000"/>
                  </a:solidFill>
                </a:rPr>
                <a:t>intercept = 0.009 </a:t>
              </a:r>
              <a:r>
                <a:rPr lang="en-US" sz="1400">
                  <a:solidFill>
                    <a:srgbClr val="000000"/>
                  </a:solidFill>
                  <a:cs typeface="Arial" charset="0"/>
                </a:rPr>
                <a:t>±</a:t>
              </a:r>
              <a:r>
                <a:rPr lang="en-US" sz="1400">
                  <a:solidFill>
                    <a:srgbClr val="000000"/>
                  </a:solidFill>
                </a:rPr>
                <a:t> 0.003</a:t>
              </a:r>
            </a:p>
          </p:txBody>
        </p:sp>
        <p:sp>
          <p:nvSpPr>
            <p:cNvPr id="44166" name="Rectangle 1002"/>
            <p:cNvSpPr>
              <a:spLocks noChangeArrowheads="1"/>
            </p:cNvSpPr>
            <p:nvPr/>
          </p:nvSpPr>
          <p:spPr bwMode="auto">
            <a:xfrm>
              <a:off x="650" y="1543"/>
              <a:ext cx="945" cy="134"/>
            </a:xfrm>
            <a:prstGeom prst="rect">
              <a:avLst/>
            </a:prstGeom>
            <a:noFill/>
            <a:ln w="9525">
              <a:noFill/>
              <a:miter lim="800000"/>
              <a:headEnd/>
              <a:tailEnd/>
            </a:ln>
          </p:spPr>
          <p:txBody>
            <a:bodyPr wrap="none" lIns="0" tIns="0" rIns="0" bIns="0">
              <a:spAutoFit/>
            </a:bodyPr>
            <a:lstStyle/>
            <a:p>
              <a:r>
                <a:rPr lang="en-US" sz="1400">
                  <a:solidFill>
                    <a:srgbClr val="000000"/>
                  </a:solidFill>
                </a:rPr>
                <a:t>r-square = 0.99442</a:t>
              </a:r>
            </a:p>
          </p:txBody>
        </p:sp>
        <p:sp>
          <p:nvSpPr>
            <p:cNvPr id="44167" name="Rectangle 1003"/>
            <p:cNvSpPr>
              <a:spLocks noChangeArrowheads="1"/>
            </p:cNvSpPr>
            <p:nvPr/>
          </p:nvSpPr>
          <p:spPr bwMode="auto">
            <a:xfrm>
              <a:off x="585" y="1029"/>
              <a:ext cx="1511" cy="770"/>
            </a:xfrm>
            <a:prstGeom prst="rect">
              <a:avLst/>
            </a:prstGeom>
            <a:noFill/>
            <a:ln w="12700">
              <a:solidFill>
                <a:srgbClr val="000000"/>
              </a:solidFill>
              <a:miter lim="800000"/>
              <a:headEnd/>
              <a:tailEnd/>
            </a:ln>
          </p:spPr>
          <p:txBody>
            <a:bodyPr wrap="none" anchor="ctr"/>
            <a:lstStyle/>
            <a:p>
              <a:endParaRPr lang="en-US"/>
            </a:p>
          </p:txBody>
        </p:sp>
      </p:grpSp>
      <p:sp>
        <p:nvSpPr>
          <p:cNvPr id="44151" name="Text Box 1006"/>
          <p:cNvSpPr txBox="1">
            <a:spLocks noChangeArrowheads="1"/>
          </p:cNvSpPr>
          <p:nvPr/>
        </p:nvSpPr>
        <p:spPr bwMode="auto">
          <a:xfrm>
            <a:off x="6086475" y="2463800"/>
            <a:ext cx="315913" cy="304800"/>
          </a:xfrm>
          <a:prstGeom prst="rect">
            <a:avLst/>
          </a:prstGeom>
          <a:noFill/>
          <a:ln w="9525">
            <a:noFill/>
            <a:miter lim="800000"/>
            <a:headEnd/>
            <a:tailEnd/>
          </a:ln>
        </p:spPr>
        <p:txBody>
          <a:bodyPr>
            <a:spAutoFit/>
          </a:bodyPr>
          <a:lstStyle/>
          <a:p>
            <a:pPr eaLnBrk="1" hangingPunct="1">
              <a:spcBef>
                <a:spcPct val="50000"/>
              </a:spcBef>
            </a:pPr>
            <a:r>
              <a:rPr lang="en-US" sz="1400"/>
              <a:t>X</a:t>
            </a:r>
            <a:endParaRPr lang="en-AU" sz="1400"/>
          </a:p>
        </p:txBody>
      </p:sp>
      <p:sp>
        <p:nvSpPr>
          <p:cNvPr id="44152" name="Rectangle 1008"/>
          <p:cNvSpPr>
            <a:spLocks noChangeArrowheads="1"/>
          </p:cNvSpPr>
          <p:nvPr/>
        </p:nvSpPr>
        <p:spPr bwMode="auto">
          <a:xfrm>
            <a:off x="6037263" y="2400300"/>
            <a:ext cx="336550" cy="366713"/>
          </a:xfrm>
          <a:prstGeom prst="rect">
            <a:avLst/>
          </a:prstGeom>
          <a:noFill/>
          <a:ln w="9525">
            <a:noFill/>
            <a:miter lim="800000"/>
            <a:headEnd/>
            <a:tailEnd/>
          </a:ln>
        </p:spPr>
        <p:txBody>
          <a:bodyPr wrap="none">
            <a:spAutoFit/>
          </a:bodyPr>
          <a:lstStyle/>
          <a:p>
            <a:pPr eaLnBrk="1" hangingPunct="1"/>
            <a:r>
              <a:rPr lang="en-US" sz="1800"/>
              <a:t>X</a:t>
            </a:r>
            <a:endParaRPr lang="en-AU" sz="1800"/>
          </a:p>
        </p:txBody>
      </p:sp>
      <p:sp>
        <p:nvSpPr>
          <p:cNvPr id="44153" name="Text Box 1009"/>
          <p:cNvSpPr txBox="1">
            <a:spLocks noChangeArrowheads="1"/>
          </p:cNvSpPr>
          <p:nvPr/>
        </p:nvSpPr>
        <p:spPr bwMode="auto">
          <a:xfrm>
            <a:off x="4887913" y="3198813"/>
            <a:ext cx="328612" cy="366712"/>
          </a:xfrm>
          <a:prstGeom prst="rect">
            <a:avLst/>
          </a:prstGeom>
          <a:noFill/>
          <a:ln w="9525">
            <a:noFill/>
            <a:miter lim="800000"/>
            <a:headEnd/>
            <a:tailEnd/>
          </a:ln>
        </p:spPr>
        <p:txBody>
          <a:bodyPr>
            <a:spAutoFit/>
          </a:bodyPr>
          <a:lstStyle/>
          <a:p>
            <a:pPr eaLnBrk="1" hangingPunct="1">
              <a:spcBef>
                <a:spcPct val="50000"/>
              </a:spcBef>
            </a:pPr>
            <a:r>
              <a:rPr lang="en-US" sz="1800"/>
              <a:t>x</a:t>
            </a:r>
            <a:endParaRPr lang="en-AU" sz="1800"/>
          </a:p>
        </p:txBody>
      </p:sp>
      <p:sp>
        <p:nvSpPr>
          <p:cNvPr id="44154" name="Text Box 1010"/>
          <p:cNvSpPr txBox="1">
            <a:spLocks noChangeArrowheads="1"/>
          </p:cNvSpPr>
          <p:nvPr/>
        </p:nvSpPr>
        <p:spPr bwMode="auto">
          <a:xfrm>
            <a:off x="4886325" y="3248025"/>
            <a:ext cx="300038" cy="366713"/>
          </a:xfrm>
          <a:prstGeom prst="rect">
            <a:avLst/>
          </a:prstGeom>
          <a:noFill/>
          <a:ln w="9525">
            <a:noFill/>
            <a:miter lim="800000"/>
            <a:headEnd/>
            <a:tailEnd/>
          </a:ln>
        </p:spPr>
        <p:txBody>
          <a:bodyPr>
            <a:spAutoFit/>
          </a:bodyPr>
          <a:lstStyle/>
          <a:p>
            <a:pPr eaLnBrk="1" hangingPunct="1">
              <a:spcBef>
                <a:spcPct val="50000"/>
              </a:spcBef>
            </a:pPr>
            <a:r>
              <a:rPr lang="en-US" sz="1800"/>
              <a:t>x</a:t>
            </a:r>
            <a:endParaRPr lang="en-AU" sz="1800"/>
          </a:p>
        </p:txBody>
      </p:sp>
      <p:sp>
        <p:nvSpPr>
          <p:cNvPr id="44155" name="Text Box 1012"/>
          <p:cNvSpPr txBox="1">
            <a:spLocks noChangeArrowheads="1"/>
          </p:cNvSpPr>
          <p:nvPr/>
        </p:nvSpPr>
        <p:spPr bwMode="auto">
          <a:xfrm>
            <a:off x="3643313" y="3973513"/>
            <a:ext cx="298450" cy="366712"/>
          </a:xfrm>
          <a:prstGeom prst="rect">
            <a:avLst/>
          </a:prstGeom>
          <a:noFill/>
          <a:ln w="9525">
            <a:noFill/>
            <a:miter lim="800000"/>
            <a:headEnd/>
            <a:tailEnd/>
          </a:ln>
        </p:spPr>
        <p:txBody>
          <a:bodyPr>
            <a:spAutoFit/>
          </a:bodyPr>
          <a:lstStyle/>
          <a:p>
            <a:pPr eaLnBrk="1" hangingPunct="1">
              <a:spcBef>
                <a:spcPct val="50000"/>
              </a:spcBef>
            </a:pPr>
            <a:r>
              <a:rPr lang="en-US" sz="1800"/>
              <a:t>x</a:t>
            </a:r>
            <a:endParaRPr lang="en-AU" sz="1800"/>
          </a:p>
        </p:txBody>
      </p:sp>
      <p:sp>
        <p:nvSpPr>
          <p:cNvPr id="44156" name="Text Box 1014"/>
          <p:cNvSpPr txBox="1">
            <a:spLocks noChangeArrowheads="1"/>
          </p:cNvSpPr>
          <p:nvPr/>
        </p:nvSpPr>
        <p:spPr bwMode="auto">
          <a:xfrm>
            <a:off x="3643313" y="4030663"/>
            <a:ext cx="374650" cy="366712"/>
          </a:xfrm>
          <a:prstGeom prst="rect">
            <a:avLst/>
          </a:prstGeom>
          <a:noFill/>
          <a:ln w="9525">
            <a:noFill/>
            <a:miter lim="800000"/>
            <a:headEnd/>
            <a:tailEnd/>
          </a:ln>
        </p:spPr>
        <p:txBody>
          <a:bodyPr>
            <a:spAutoFit/>
          </a:bodyPr>
          <a:lstStyle/>
          <a:p>
            <a:pPr eaLnBrk="1" hangingPunct="1">
              <a:spcBef>
                <a:spcPct val="50000"/>
              </a:spcBef>
            </a:pPr>
            <a:r>
              <a:rPr lang="en-US" sz="1800" dirty="0"/>
              <a:t>x</a:t>
            </a:r>
            <a:endParaRPr lang="en-AU" sz="1800" dirty="0"/>
          </a:p>
        </p:txBody>
      </p:sp>
      <p:grpSp>
        <p:nvGrpSpPr>
          <p:cNvPr id="3" name="Group 1016"/>
          <p:cNvGrpSpPr>
            <a:grpSpLocks/>
          </p:cNvGrpSpPr>
          <p:nvPr/>
        </p:nvGrpSpPr>
        <p:grpSpPr bwMode="auto">
          <a:xfrm>
            <a:off x="3235325" y="1752600"/>
            <a:ext cx="2771775" cy="376238"/>
            <a:chOff x="2121" y="1015"/>
            <a:chExt cx="1746" cy="237"/>
          </a:xfrm>
        </p:grpSpPr>
        <p:sp>
          <p:nvSpPr>
            <p:cNvPr id="44158" name="Text Box 1017"/>
            <p:cNvSpPr txBox="1">
              <a:spLocks noChangeArrowheads="1"/>
            </p:cNvSpPr>
            <p:nvPr/>
          </p:nvSpPr>
          <p:spPr bwMode="auto">
            <a:xfrm>
              <a:off x="2551" y="1015"/>
              <a:ext cx="1316" cy="231"/>
            </a:xfrm>
            <a:prstGeom prst="rect">
              <a:avLst/>
            </a:prstGeom>
            <a:noFill/>
            <a:ln w="9525">
              <a:noFill/>
              <a:miter lim="800000"/>
              <a:headEnd/>
              <a:tailEnd/>
            </a:ln>
          </p:spPr>
          <p:txBody>
            <a:bodyPr>
              <a:spAutoFit/>
            </a:bodyPr>
            <a:lstStyle/>
            <a:p>
              <a:pPr eaLnBrk="1" hangingPunct="1">
                <a:spcBef>
                  <a:spcPct val="50000"/>
                </a:spcBef>
              </a:pPr>
              <a:r>
                <a:rPr lang="en-US" sz="1800" b="1" dirty="0">
                  <a:solidFill>
                    <a:schemeClr val="bg1"/>
                  </a:solidFill>
                </a:rPr>
                <a:t>Sensitivity</a:t>
              </a:r>
              <a:endParaRPr lang="en-AU" sz="1800" b="1" dirty="0">
                <a:solidFill>
                  <a:schemeClr val="bg1"/>
                </a:solidFill>
              </a:endParaRPr>
            </a:p>
          </p:txBody>
        </p:sp>
        <p:sp>
          <p:nvSpPr>
            <p:cNvPr id="44159" name="AutoShape 1018"/>
            <p:cNvSpPr>
              <a:spLocks noChangeArrowheads="1"/>
            </p:cNvSpPr>
            <p:nvPr/>
          </p:nvSpPr>
          <p:spPr bwMode="auto">
            <a:xfrm>
              <a:off x="2121" y="1042"/>
              <a:ext cx="439" cy="210"/>
            </a:xfrm>
            <a:prstGeom prst="leftArrow">
              <a:avLst>
                <a:gd name="adj1" fmla="val 50000"/>
                <a:gd name="adj2" fmla="val 52262"/>
              </a:avLst>
            </a:prstGeom>
            <a:solidFill>
              <a:srgbClr val="800000"/>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smtClean="0"/>
              <a:t>Industrial Technology Institute</a:t>
            </a:r>
            <a:r>
              <a:rPr lang="en-GB" b="0" smtClean="0"/>
              <a:t> </a:t>
            </a:r>
          </a:p>
        </p:txBody>
      </p:sp>
      <p:sp>
        <p:nvSpPr>
          <p:cNvPr id="6" name="Slide Number Placeholder 5"/>
          <p:cNvSpPr>
            <a:spLocks noGrp="1"/>
          </p:cNvSpPr>
          <p:nvPr>
            <p:ph type="sldNum" sz="quarter" idx="12"/>
          </p:nvPr>
        </p:nvSpPr>
        <p:spPr/>
        <p:txBody>
          <a:bodyPr/>
          <a:lstStyle/>
          <a:p>
            <a:pPr>
              <a:defRPr/>
            </a:pPr>
            <a:fld id="{61BA043B-521B-4AE7-BC93-5362B042AE22}" type="slidenum">
              <a:rPr lang="en-GB"/>
              <a:pPr>
                <a:defRPr/>
              </a:pPr>
              <a:t>2</a:t>
            </a:fld>
            <a:endParaRPr lang="en-GB"/>
          </a:p>
        </p:txBody>
      </p:sp>
      <p:sp>
        <p:nvSpPr>
          <p:cNvPr id="110594" name="Rectangle 2"/>
          <p:cNvSpPr>
            <a:spLocks noGrp="1" noChangeArrowheads="1"/>
          </p:cNvSpPr>
          <p:nvPr>
            <p:ph type="title"/>
          </p:nvPr>
        </p:nvSpPr>
        <p:spPr/>
        <p:txBody>
          <a:bodyPr/>
          <a:lstStyle/>
          <a:p>
            <a:pPr algn="ctr" eaLnBrk="1" hangingPunct="1"/>
            <a:r>
              <a:rPr lang="en-US" smtClean="0"/>
              <a:t>Introduction</a:t>
            </a:r>
          </a:p>
        </p:txBody>
      </p:sp>
      <p:sp>
        <p:nvSpPr>
          <p:cNvPr id="110595" name="Rectangle 3"/>
          <p:cNvSpPr>
            <a:spLocks noGrp="1" noChangeArrowheads="1"/>
          </p:cNvSpPr>
          <p:nvPr>
            <p:ph type="body" idx="1"/>
          </p:nvPr>
        </p:nvSpPr>
        <p:spPr/>
        <p:txBody>
          <a:bodyPr/>
          <a:lstStyle/>
          <a:p>
            <a:pPr eaLnBrk="1" hangingPunct="1"/>
            <a:r>
              <a:rPr lang="en-GB" sz="2800" smtClean="0">
                <a:solidFill>
                  <a:schemeClr val="hlink"/>
                </a:solidFill>
              </a:rPr>
              <a:t>An analytical method is the series of procedures from receipt of a sample to the production of the final report.</a:t>
            </a:r>
          </a:p>
          <a:p>
            <a:pPr eaLnBrk="1" hangingPunct="1"/>
            <a:r>
              <a:rPr lang="en-GB" sz="2800" smtClean="0"/>
              <a:t>Validation is the process of verifying that a method is fit for purpose.</a:t>
            </a:r>
          </a:p>
          <a:p>
            <a:pPr eaLnBrk="1" hangingPunct="1"/>
            <a:endParaRPr lang="en-GB" sz="2800" smtClean="0"/>
          </a:p>
          <a:p>
            <a:pPr lvl="2" eaLnBrk="1" hangingPunct="1">
              <a:buFontTx/>
              <a:buNone/>
            </a:pPr>
            <a:endParaRPr lang="en-GB"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0594"/>
                                        </p:tgtEl>
                                        <p:attrNameLst>
                                          <p:attrName>style.visibility</p:attrName>
                                        </p:attrNameLst>
                                      </p:cBhvr>
                                      <p:to>
                                        <p:strVal val="visible"/>
                                      </p:to>
                                    </p:set>
                                    <p:animEffect transition="in" filter="dissolve">
                                      <p:cBhvr>
                                        <p:cTn id="7" dur="500"/>
                                        <p:tgtEl>
                                          <p:spTgt spid="1105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0595">
                                            <p:txEl>
                                              <p:pRg st="0" end="0"/>
                                            </p:txEl>
                                          </p:spTgt>
                                        </p:tgtEl>
                                        <p:attrNameLst>
                                          <p:attrName>style.visibility</p:attrName>
                                        </p:attrNameLst>
                                      </p:cBhvr>
                                      <p:to>
                                        <p:strVal val="visible"/>
                                      </p:to>
                                    </p:set>
                                    <p:animEffect transition="in" filter="dissolve">
                                      <p:cBhvr>
                                        <p:cTn id="12" dur="500"/>
                                        <p:tgtEl>
                                          <p:spTgt spid="1105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0595">
                                            <p:txEl>
                                              <p:pRg st="1" end="1"/>
                                            </p:txEl>
                                          </p:spTgt>
                                        </p:tgtEl>
                                        <p:attrNameLst>
                                          <p:attrName>style.visibility</p:attrName>
                                        </p:attrNameLst>
                                      </p:cBhvr>
                                      <p:to>
                                        <p:strVal val="visible"/>
                                      </p:to>
                                    </p:set>
                                    <p:animEffect transition="in" filter="dissolve">
                                      <p:cBhvr>
                                        <p:cTn id="17" dur="500"/>
                                        <p:tgtEl>
                                          <p:spTgt spid="1105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p>
            <a:fld id="{4F24BC27-B70F-4AA1-A0F4-606D2B404BB0}" type="slidenum">
              <a:rPr lang="en-AU" smtClean="0"/>
              <a:pPr/>
              <a:t>20</a:t>
            </a:fld>
            <a:endParaRPr lang="en-AU" smtClean="0"/>
          </a:p>
        </p:txBody>
      </p:sp>
      <p:sp>
        <p:nvSpPr>
          <p:cNvPr id="65539" name="Rectangle 2"/>
          <p:cNvSpPr>
            <a:spLocks noGrp="1" noChangeArrowheads="1"/>
          </p:cNvSpPr>
          <p:nvPr>
            <p:ph type="title"/>
          </p:nvPr>
        </p:nvSpPr>
        <p:spPr>
          <a:xfrm>
            <a:off x="500034" y="142852"/>
            <a:ext cx="8229600" cy="523220"/>
          </a:xfrm>
        </p:spPr>
        <p:txBody>
          <a:bodyPr/>
          <a:lstStyle/>
          <a:p>
            <a:pPr algn="ctr" eaLnBrk="1" hangingPunct="1"/>
            <a:r>
              <a:rPr lang="en-US" sz="2800" dirty="0" smtClean="0"/>
              <a:t>Measurement Uncertainty</a:t>
            </a:r>
            <a:endParaRPr lang="en-AU" sz="2800" dirty="0" smtClean="0"/>
          </a:p>
        </p:txBody>
      </p:sp>
      <p:sp>
        <p:nvSpPr>
          <p:cNvPr id="65540" name="Rectangle 3"/>
          <p:cNvSpPr>
            <a:spLocks noGrp="1" noChangeArrowheads="1"/>
          </p:cNvSpPr>
          <p:nvPr>
            <p:ph type="body" idx="1"/>
          </p:nvPr>
        </p:nvSpPr>
        <p:spPr>
          <a:xfrm>
            <a:off x="395288" y="1142984"/>
            <a:ext cx="8497887" cy="5094304"/>
          </a:xfrm>
        </p:spPr>
        <p:txBody>
          <a:bodyPr/>
          <a:lstStyle/>
          <a:p>
            <a:pPr eaLnBrk="1" hangingPunct="1">
              <a:buFontTx/>
              <a:buNone/>
            </a:pPr>
            <a:r>
              <a:rPr lang="en-US" sz="2800" dirty="0" smtClean="0"/>
              <a:t>Uncertainty estimates should take account of:</a:t>
            </a:r>
          </a:p>
          <a:p>
            <a:pPr eaLnBrk="1" hangingPunct="1"/>
            <a:r>
              <a:rPr lang="en-US" sz="2800" dirty="0" smtClean="0"/>
              <a:t>Overall long-term precision</a:t>
            </a:r>
          </a:p>
          <a:p>
            <a:pPr eaLnBrk="1" hangingPunct="1"/>
            <a:r>
              <a:rPr lang="en-US" sz="2800" dirty="0" smtClean="0"/>
              <a:t>Bias and its uncertainty, including the statistical uncertainty involved in the bias measurements, and the reference material or method uncertainty</a:t>
            </a:r>
          </a:p>
          <a:p>
            <a:pPr eaLnBrk="1" hangingPunct="1"/>
            <a:r>
              <a:rPr lang="en-US" sz="2800" dirty="0" smtClean="0"/>
              <a:t>Calibration uncertainties</a:t>
            </a:r>
          </a:p>
          <a:p>
            <a:pPr eaLnBrk="1" hangingPunct="1"/>
            <a:r>
              <a:rPr lang="en-US" sz="2800" dirty="0" smtClean="0"/>
              <a:t>Any significant effects operating in addition to those listed above</a:t>
            </a:r>
            <a:endParaRPr lang="en-AU"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p>
            <a:fld id="{4F24BC27-B70F-4AA1-A0F4-606D2B404BB0}" type="slidenum">
              <a:rPr lang="en-AU" smtClean="0"/>
              <a:pPr/>
              <a:t>21</a:t>
            </a:fld>
            <a:endParaRPr lang="en-AU" smtClean="0"/>
          </a:p>
        </p:txBody>
      </p:sp>
      <p:sp>
        <p:nvSpPr>
          <p:cNvPr id="65539" name="Rectangle 2"/>
          <p:cNvSpPr>
            <a:spLocks noGrp="1" noChangeArrowheads="1"/>
          </p:cNvSpPr>
          <p:nvPr>
            <p:ph type="title"/>
          </p:nvPr>
        </p:nvSpPr>
        <p:spPr>
          <a:xfrm>
            <a:off x="500034" y="142852"/>
            <a:ext cx="8229600" cy="523220"/>
          </a:xfrm>
        </p:spPr>
        <p:txBody>
          <a:bodyPr/>
          <a:lstStyle/>
          <a:p>
            <a:pPr algn="ctr" eaLnBrk="1" hangingPunct="1"/>
            <a:r>
              <a:rPr lang="en-US" sz="2800" dirty="0" smtClean="0"/>
              <a:t>Test Method Verification</a:t>
            </a:r>
            <a:endParaRPr lang="en-AU" sz="2800" dirty="0" smtClean="0"/>
          </a:p>
        </p:txBody>
      </p:sp>
      <p:sp>
        <p:nvSpPr>
          <p:cNvPr id="65540" name="Rectangle 3"/>
          <p:cNvSpPr>
            <a:spLocks noGrp="1" noChangeArrowheads="1"/>
          </p:cNvSpPr>
          <p:nvPr>
            <p:ph type="body" idx="1"/>
          </p:nvPr>
        </p:nvSpPr>
        <p:spPr>
          <a:xfrm>
            <a:off x="395288" y="1142984"/>
            <a:ext cx="8497887" cy="5094304"/>
          </a:xfrm>
        </p:spPr>
        <p:txBody>
          <a:bodyPr/>
          <a:lstStyle/>
          <a:p>
            <a:pPr eaLnBrk="1" hangingPunct="1">
              <a:buFontTx/>
              <a:buNone/>
            </a:pPr>
            <a:r>
              <a:rPr lang="en-US" sz="2800" dirty="0" smtClean="0"/>
              <a:t>Any standard method shall be verified before being used in the laboratory</a:t>
            </a:r>
          </a:p>
          <a:p>
            <a:pPr eaLnBrk="1" hangingPunct="1"/>
            <a:r>
              <a:rPr lang="en-US" sz="2800" dirty="0" smtClean="0"/>
              <a:t>Verify the </a:t>
            </a:r>
          </a:p>
          <a:p>
            <a:pPr eaLnBrk="1" hangingPunct="1">
              <a:buNone/>
            </a:pPr>
            <a:r>
              <a:rPr lang="en-US" sz="2800" dirty="0" smtClean="0"/>
              <a:t>		Recovery</a:t>
            </a:r>
          </a:p>
          <a:p>
            <a:pPr eaLnBrk="1" hangingPunct="1">
              <a:buNone/>
            </a:pPr>
            <a:r>
              <a:rPr lang="en-US" sz="2800" dirty="0" smtClean="0"/>
              <a:t>		Accuracy</a:t>
            </a:r>
          </a:p>
          <a:p>
            <a:pPr eaLnBrk="1" hangingPunct="1">
              <a:buNone/>
            </a:pPr>
            <a:r>
              <a:rPr lang="en-US" sz="2800" dirty="0" smtClean="0"/>
              <a:t>		Precision (</a:t>
            </a:r>
            <a:r>
              <a:rPr lang="en-US" sz="2400" dirty="0" smtClean="0"/>
              <a:t>Repeatability and Reproducibility)</a:t>
            </a:r>
          </a:p>
          <a:p>
            <a:pPr eaLnBrk="1" hangingPunct="1">
              <a:buNone/>
            </a:pPr>
            <a:r>
              <a:rPr lang="en-US" sz="2400" smtClean="0"/>
              <a:t>		LOD and LOQ</a:t>
            </a:r>
          </a:p>
          <a:p>
            <a:pPr eaLnBrk="1" hangingPunct="1">
              <a:buNone/>
            </a:pPr>
            <a:r>
              <a:rPr lang="en-US" sz="2400" dirty="0" smtClean="0"/>
              <a:t> </a:t>
            </a:r>
          </a:p>
          <a:p>
            <a:pPr eaLnBrk="1" hangingPunct="1">
              <a:buNone/>
            </a:pPr>
            <a:r>
              <a:rPr lang="en-US" sz="2800" dirty="0" smtClean="0"/>
              <a:t>	</a:t>
            </a:r>
            <a:endParaRPr lang="en-AU" sz="2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1"/>
          <p:cNvSpPr>
            <a:spLocks noGrp="1"/>
          </p:cNvSpPr>
          <p:nvPr>
            <p:ph type="dt" sz="quarter" idx="10"/>
          </p:nvPr>
        </p:nvSpPr>
        <p:spPr>
          <a:noFill/>
        </p:spPr>
        <p:txBody>
          <a:bodyPr/>
          <a:lstStyle/>
          <a:p>
            <a:r>
              <a:rPr lang="en-US" smtClean="0"/>
              <a:t>Industrial Technology Institute</a:t>
            </a:r>
            <a:r>
              <a:rPr lang="en-GB" b="0" smtClean="0"/>
              <a:t> </a:t>
            </a:r>
          </a:p>
        </p:txBody>
      </p:sp>
      <p:sp>
        <p:nvSpPr>
          <p:cNvPr id="5" name="Slide Number Placeholder 3"/>
          <p:cNvSpPr>
            <a:spLocks noGrp="1"/>
          </p:cNvSpPr>
          <p:nvPr>
            <p:ph type="sldNum" sz="quarter" idx="12"/>
          </p:nvPr>
        </p:nvSpPr>
        <p:spPr/>
        <p:txBody>
          <a:bodyPr/>
          <a:lstStyle/>
          <a:p>
            <a:pPr>
              <a:defRPr/>
            </a:pPr>
            <a:fld id="{56073B97-7FD4-4BC5-8B8F-1CDEF43DE7DD}" type="slidenum">
              <a:rPr lang="en-GB"/>
              <a:pPr>
                <a:defRPr/>
              </a:pPr>
              <a:t>22</a:t>
            </a:fld>
            <a:endParaRPr lang="en-GB"/>
          </a:p>
        </p:txBody>
      </p:sp>
      <p:sp>
        <p:nvSpPr>
          <p:cNvPr id="32772" name="WordArt 2"/>
          <p:cNvSpPr>
            <a:spLocks noChangeArrowheads="1" noChangeShapeType="1" noTextEdit="1"/>
          </p:cNvSpPr>
          <p:nvPr/>
        </p:nvSpPr>
        <p:spPr bwMode="auto">
          <a:xfrm>
            <a:off x="5148263" y="4365625"/>
            <a:ext cx="3001962" cy="973138"/>
          </a:xfrm>
          <a:prstGeom prst="rect">
            <a:avLst/>
          </a:prstGeom>
        </p:spPr>
        <p:txBody>
          <a:bodyPr wrap="none" fromWordArt="1">
            <a:prstTxWarp prst="textPlain">
              <a:avLst>
                <a:gd name="adj" fmla="val 50000"/>
              </a:avLst>
            </a:prstTxWarp>
          </a:bodyPr>
          <a:lstStyle/>
          <a:p>
            <a:r>
              <a:rPr lang="en-US" sz="3600" kern="10">
                <a:ln w="19050">
                  <a:solidFill>
                    <a:srgbClr val="000000"/>
                  </a:solidFill>
                  <a:round/>
                  <a:headEnd/>
                  <a:tailEnd/>
                </a:ln>
                <a:gradFill rotWithShape="1">
                  <a:gsLst>
                    <a:gs pos="0">
                      <a:srgbClr val="A10302"/>
                    </a:gs>
                    <a:gs pos="50000">
                      <a:srgbClr val="4B0101"/>
                    </a:gs>
                    <a:gs pos="100000">
                      <a:srgbClr val="A10302"/>
                    </a:gs>
                  </a:gsLst>
                  <a:lin ang="2700000" scaled="1"/>
                </a:gradFill>
                <a:effectLst>
                  <a:outerShdw dist="35921" dir="2700000" algn="ctr" rotWithShape="0">
                    <a:srgbClr val="990000"/>
                  </a:outerShdw>
                </a:effectLst>
                <a:latin typeface="Times New Roman"/>
                <a:cs typeface="Times New Roman"/>
              </a:rPr>
              <a:t>Thank you</a:t>
            </a:r>
          </a:p>
        </p:txBody>
      </p:sp>
    </p:spTree>
  </p:cSld>
  <p:clrMapOvr>
    <a:masterClrMapping/>
  </p:clrMapOvr>
  <p:transition spd="med">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smtClean="0"/>
              <a:t>Industrial Technology Institute</a:t>
            </a:r>
            <a:r>
              <a:rPr lang="en-GB" b="0" smtClean="0"/>
              <a:t> </a:t>
            </a:r>
          </a:p>
        </p:txBody>
      </p:sp>
      <p:sp>
        <p:nvSpPr>
          <p:cNvPr id="6" name="Slide Number Placeholder 5"/>
          <p:cNvSpPr>
            <a:spLocks noGrp="1"/>
          </p:cNvSpPr>
          <p:nvPr>
            <p:ph type="sldNum" sz="quarter" idx="12"/>
          </p:nvPr>
        </p:nvSpPr>
        <p:spPr/>
        <p:txBody>
          <a:bodyPr/>
          <a:lstStyle/>
          <a:p>
            <a:pPr>
              <a:defRPr/>
            </a:pPr>
            <a:fld id="{DE3D8980-471D-4E5D-8813-D3DE57CB48CF}" type="slidenum">
              <a:rPr lang="en-GB"/>
              <a:pPr>
                <a:defRPr/>
              </a:pPr>
              <a:t>3</a:t>
            </a:fld>
            <a:endParaRPr lang="en-GB"/>
          </a:p>
        </p:txBody>
      </p:sp>
      <p:sp>
        <p:nvSpPr>
          <p:cNvPr id="17412" name="Rectangle 2"/>
          <p:cNvSpPr>
            <a:spLocks noGrp="1" noChangeArrowheads="1"/>
          </p:cNvSpPr>
          <p:nvPr>
            <p:ph type="title"/>
          </p:nvPr>
        </p:nvSpPr>
        <p:spPr/>
        <p:txBody>
          <a:bodyPr/>
          <a:lstStyle/>
          <a:p>
            <a:pPr algn="ctr" eaLnBrk="1" hangingPunct="1"/>
            <a:r>
              <a:rPr lang="en-US" smtClean="0"/>
              <a:t>Basic Concepts in Method Validation</a:t>
            </a:r>
          </a:p>
        </p:txBody>
      </p:sp>
      <p:sp>
        <p:nvSpPr>
          <p:cNvPr id="17413" name="Rectangle 3"/>
          <p:cNvSpPr>
            <a:spLocks noGrp="1" noChangeArrowheads="1"/>
          </p:cNvSpPr>
          <p:nvPr>
            <p:ph type="body" idx="1"/>
          </p:nvPr>
        </p:nvSpPr>
        <p:spPr>
          <a:xfrm>
            <a:off x="395288" y="1125538"/>
            <a:ext cx="8497887" cy="5232420"/>
          </a:xfrm>
        </p:spPr>
        <p:txBody>
          <a:bodyPr/>
          <a:lstStyle/>
          <a:p>
            <a:pPr eaLnBrk="1" hangingPunct="1"/>
            <a:r>
              <a:rPr lang="en-US" sz="2400" dirty="0" smtClean="0"/>
              <a:t>Specificity</a:t>
            </a:r>
          </a:p>
          <a:p>
            <a:pPr eaLnBrk="1" hangingPunct="1"/>
            <a:r>
              <a:rPr lang="en-US" sz="2400" dirty="0" err="1" smtClean="0"/>
              <a:t>Analyte</a:t>
            </a:r>
            <a:r>
              <a:rPr lang="en-US" sz="2400" dirty="0" smtClean="0"/>
              <a:t> Stability</a:t>
            </a:r>
          </a:p>
          <a:p>
            <a:pPr eaLnBrk="1" hangingPunct="1"/>
            <a:r>
              <a:rPr lang="en-US" sz="2400" dirty="0" smtClean="0"/>
              <a:t>Analytical Range</a:t>
            </a:r>
          </a:p>
          <a:p>
            <a:pPr eaLnBrk="1" hangingPunct="1"/>
            <a:r>
              <a:rPr lang="en-US" sz="2400" dirty="0" smtClean="0"/>
              <a:t>Calibration Range</a:t>
            </a:r>
          </a:p>
          <a:p>
            <a:pPr eaLnBrk="1" hangingPunct="1"/>
            <a:r>
              <a:rPr lang="en-US" sz="2400" dirty="0" smtClean="0"/>
              <a:t>Recovery (Accuracy)</a:t>
            </a:r>
          </a:p>
          <a:p>
            <a:pPr eaLnBrk="1" hangingPunct="1"/>
            <a:r>
              <a:rPr lang="en-US" sz="2400" dirty="0" smtClean="0"/>
              <a:t>Precision</a:t>
            </a:r>
          </a:p>
          <a:p>
            <a:pPr eaLnBrk="1" hangingPunct="1"/>
            <a:r>
              <a:rPr lang="en-US" sz="2400" dirty="0" smtClean="0"/>
              <a:t>Limit of Detection (LOD)</a:t>
            </a:r>
          </a:p>
          <a:p>
            <a:pPr eaLnBrk="1" hangingPunct="1"/>
            <a:r>
              <a:rPr lang="en-US" sz="2400" dirty="0" smtClean="0"/>
              <a:t>Limit of Quantification (LOQ)</a:t>
            </a:r>
          </a:p>
          <a:p>
            <a:pPr eaLnBrk="1" hangingPunct="1"/>
            <a:r>
              <a:rPr lang="en-US" sz="2400" dirty="0" smtClean="0"/>
              <a:t>Measurement uncertainty</a:t>
            </a:r>
          </a:p>
          <a:p>
            <a:pPr eaLnBrk="1" hangingPunct="1"/>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smtClean="0"/>
              <a:t>Industrial Technology Institute</a:t>
            </a:r>
            <a:r>
              <a:rPr lang="en-GB" b="0" smtClean="0"/>
              <a:t> </a:t>
            </a:r>
          </a:p>
        </p:txBody>
      </p:sp>
      <p:sp>
        <p:nvSpPr>
          <p:cNvPr id="7" name="Slide Number Placeholder 5"/>
          <p:cNvSpPr>
            <a:spLocks noGrp="1"/>
          </p:cNvSpPr>
          <p:nvPr>
            <p:ph type="sldNum" sz="quarter" idx="12"/>
          </p:nvPr>
        </p:nvSpPr>
        <p:spPr/>
        <p:txBody>
          <a:bodyPr/>
          <a:lstStyle/>
          <a:p>
            <a:pPr>
              <a:defRPr/>
            </a:pPr>
            <a:fld id="{36D11C1B-3040-4955-A3EA-89A0CAEDB4F6}" type="slidenum">
              <a:rPr lang="en-GB"/>
              <a:pPr>
                <a:defRPr/>
              </a:pPr>
              <a:t>4</a:t>
            </a:fld>
            <a:endParaRPr lang="en-GB"/>
          </a:p>
        </p:txBody>
      </p:sp>
      <p:sp>
        <p:nvSpPr>
          <p:cNvPr id="111618" name="Rectangle 2"/>
          <p:cNvSpPr>
            <a:spLocks noGrp="1" noChangeArrowheads="1"/>
          </p:cNvSpPr>
          <p:nvPr>
            <p:ph type="title"/>
          </p:nvPr>
        </p:nvSpPr>
        <p:spPr/>
        <p:txBody>
          <a:bodyPr/>
          <a:lstStyle/>
          <a:p>
            <a:pPr algn="ctr" eaLnBrk="1" hangingPunct="1"/>
            <a:r>
              <a:rPr kumimoji="1" lang="en-US" smtClean="0"/>
              <a:t>Specificity</a:t>
            </a:r>
            <a:endParaRPr kumimoji="1" lang="en-GB" smtClean="0">
              <a:solidFill>
                <a:schemeClr val="hlink"/>
              </a:solidFill>
            </a:endParaRPr>
          </a:p>
        </p:txBody>
      </p:sp>
      <p:sp>
        <p:nvSpPr>
          <p:cNvPr id="111619" name="Rectangle 3"/>
          <p:cNvSpPr>
            <a:spLocks noGrp="1" noChangeArrowheads="1"/>
          </p:cNvSpPr>
          <p:nvPr>
            <p:ph type="body" idx="1"/>
          </p:nvPr>
        </p:nvSpPr>
        <p:spPr>
          <a:xfrm>
            <a:off x="468313" y="1412875"/>
            <a:ext cx="8497887" cy="3095625"/>
          </a:xfrm>
        </p:spPr>
        <p:txBody>
          <a:bodyPr/>
          <a:lstStyle/>
          <a:p>
            <a:pPr marL="381000" indent="-381000" eaLnBrk="1" hangingPunct="1"/>
            <a:r>
              <a:rPr lang="en-GB" sz="2400" smtClean="0"/>
              <a:t>Shows that the detected signal is due to the analyte, not another compounds/ s.</a:t>
            </a:r>
          </a:p>
          <a:p>
            <a:pPr marL="381000" indent="-381000" eaLnBrk="1" hangingPunct="1"/>
            <a:endParaRPr lang="en-GB" sz="2400" smtClean="0"/>
          </a:p>
          <a:p>
            <a:pPr marL="381000" indent="-381000" eaLnBrk="1" hangingPunct="1">
              <a:buFont typeface="Wingdings" pitchFamily="2" charset="2"/>
              <a:buNone/>
            </a:pPr>
            <a:r>
              <a:rPr lang="en-GB" sz="2400" smtClean="0"/>
              <a:t>	Use matrix blanks, reagent blanks for conformation of specificity</a:t>
            </a:r>
            <a:endParaRPr lang="en-GB" sz="2800" smtClean="0"/>
          </a:p>
          <a:p>
            <a:pPr marL="1257300" lvl="2" indent="-342900" eaLnBrk="1" hangingPunct="1">
              <a:buFontTx/>
              <a:buNone/>
            </a:pPr>
            <a:endParaRPr lang="en-GB" smtClean="0"/>
          </a:p>
        </p:txBody>
      </p:sp>
      <p:sp>
        <p:nvSpPr>
          <p:cNvPr id="18438" name="Text Box 5"/>
          <p:cNvSpPr txBox="1">
            <a:spLocks noChangeArrowheads="1"/>
          </p:cNvSpPr>
          <p:nvPr/>
        </p:nvSpPr>
        <p:spPr bwMode="auto">
          <a:xfrm>
            <a:off x="684213" y="5013325"/>
            <a:ext cx="7920037" cy="457200"/>
          </a:xfrm>
          <a:prstGeom prst="rect">
            <a:avLst/>
          </a:prstGeom>
          <a:noFill/>
          <a:ln w="9525">
            <a:noFill/>
            <a:miter lim="800000"/>
            <a:headEnd/>
            <a:tailEnd/>
          </a:ln>
        </p:spPr>
        <p:txBody>
          <a:bodyPr>
            <a:spAutoFit/>
          </a:bodyPr>
          <a:lstStyle/>
          <a:p>
            <a:pPr algn="l">
              <a:spcBef>
                <a:spcPct val="50000"/>
              </a:spcBef>
            </a:pPr>
            <a:endParaRPr lang="en-US" sz="240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fade">
                                      <p:cBhvr>
                                        <p:cTn id="7" dur="2000"/>
                                        <p:tgtEl>
                                          <p:spTgt spid="1116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1619">
                                            <p:txEl>
                                              <p:pRg st="0" end="0"/>
                                            </p:txEl>
                                          </p:spTgt>
                                        </p:tgtEl>
                                        <p:attrNameLst>
                                          <p:attrName>style.visibility</p:attrName>
                                        </p:attrNameLst>
                                      </p:cBhvr>
                                      <p:to>
                                        <p:strVal val="visible"/>
                                      </p:to>
                                    </p:set>
                                    <p:animEffect transition="in" filter="fade">
                                      <p:cBhvr>
                                        <p:cTn id="12" dur="2000"/>
                                        <p:tgtEl>
                                          <p:spTgt spid="1116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fade">
                                      <p:cBhvr>
                                        <p:cTn id="17" dur="2000"/>
                                        <p:tgtEl>
                                          <p:spTgt spid="1116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Slide Number Placeholder 5"/>
          <p:cNvSpPr>
            <a:spLocks noGrp="1"/>
          </p:cNvSpPr>
          <p:nvPr>
            <p:ph type="sldNum" sz="quarter" idx="12"/>
          </p:nvPr>
        </p:nvSpPr>
        <p:spPr>
          <a:noFill/>
        </p:spPr>
        <p:txBody>
          <a:bodyPr/>
          <a:lstStyle/>
          <a:p>
            <a:fld id="{5347D994-F2DD-494C-AAAB-0427E252C6DD}" type="slidenum">
              <a:rPr lang="en-AU" smtClean="0"/>
              <a:pPr/>
              <a:t>5</a:t>
            </a:fld>
            <a:endParaRPr lang="en-AU" smtClean="0"/>
          </a:p>
        </p:txBody>
      </p:sp>
      <p:sp>
        <p:nvSpPr>
          <p:cNvPr id="1031" name="Rectangle 4"/>
          <p:cNvSpPr>
            <a:spLocks noGrp="1" noChangeArrowheads="1"/>
          </p:cNvSpPr>
          <p:nvPr>
            <p:ph type="title" sz="quarter"/>
          </p:nvPr>
        </p:nvSpPr>
        <p:spPr>
          <a:xfrm>
            <a:off x="357158" y="142852"/>
            <a:ext cx="8229600" cy="707886"/>
          </a:xfrm>
          <a:noFill/>
        </p:spPr>
        <p:txBody>
          <a:bodyPr/>
          <a:lstStyle/>
          <a:p>
            <a:pPr eaLnBrk="1" hangingPunct="1"/>
            <a:r>
              <a:rPr lang="en-AU" sz="4000" dirty="0" smtClean="0"/>
              <a:t>Example: Confirmation of </a:t>
            </a:r>
            <a:r>
              <a:rPr lang="en-AU" sz="3600" dirty="0" smtClean="0"/>
              <a:t>Identity</a:t>
            </a:r>
          </a:p>
        </p:txBody>
      </p:sp>
      <p:grpSp>
        <p:nvGrpSpPr>
          <p:cNvPr id="2" name="Group 9"/>
          <p:cNvGrpSpPr>
            <a:grpSpLocks/>
          </p:cNvGrpSpPr>
          <p:nvPr/>
        </p:nvGrpSpPr>
        <p:grpSpPr bwMode="auto">
          <a:xfrm>
            <a:off x="1066800" y="1392238"/>
            <a:ext cx="6850063" cy="5249862"/>
            <a:chOff x="672" y="478"/>
            <a:chExt cx="4315" cy="3307"/>
          </a:xfrm>
        </p:grpSpPr>
        <p:graphicFrame>
          <p:nvGraphicFramePr>
            <p:cNvPr id="1026" name="Object 5"/>
            <p:cNvGraphicFramePr>
              <a:graphicFrameLocks noChangeAspect="1"/>
            </p:cNvGraphicFramePr>
            <p:nvPr/>
          </p:nvGraphicFramePr>
          <p:xfrm>
            <a:off x="674" y="478"/>
            <a:ext cx="2158" cy="1662"/>
          </p:xfrm>
          <a:graphic>
            <a:graphicData uri="http://schemas.openxmlformats.org/presentationml/2006/ole">
              <p:oleObj spid="_x0000_s48130" name="Chart" r:id="rId4" imgW="4886325" imgH="3762375" progId="Excel.Sheet.8">
                <p:embed/>
              </p:oleObj>
            </a:graphicData>
          </a:graphic>
        </p:graphicFrame>
        <p:graphicFrame>
          <p:nvGraphicFramePr>
            <p:cNvPr id="1027" name="Object 6"/>
            <p:cNvGraphicFramePr>
              <a:graphicFrameLocks noChangeAspect="1"/>
            </p:cNvGraphicFramePr>
            <p:nvPr/>
          </p:nvGraphicFramePr>
          <p:xfrm>
            <a:off x="672" y="2126"/>
            <a:ext cx="2158" cy="1658"/>
          </p:xfrm>
          <a:graphic>
            <a:graphicData uri="http://schemas.openxmlformats.org/presentationml/2006/ole">
              <p:oleObj spid="_x0000_s48131" name="Chart" r:id="rId5" imgW="4857750" imgH="3733800" progId="Excel.Sheet.8">
                <p:embed/>
              </p:oleObj>
            </a:graphicData>
          </a:graphic>
        </p:graphicFrame>
        <p:graphicFrame>
          <p:nvGraphicFramePr>
            <p:cNvPr id="1028" name="Object 7"/>
            <p:cNvGraphicFramePr>
              <a:graphicFrameLocks noChangeAspect="1"/>
            </p:cNvGraphicFramePr>
            <p:nvPr/>
          </p:nvGraphicFramePr>
          <p:xfrm>
            <a:off x="2825" y="481"/>
            <a:ext cx="2162" cy="1673"/>
          </p:xfrm>
          <a:graphic>
            <a:graphicData uri="http://schemas.openxmlformats.org/presentationml/2006/ole">
              <p:oleObj spid="_x0000_s48132" name="Chart" r:id="rId6" imgW="4886325" imgH="3724275" progId="Excel.Sheet.8">
                <p:embed/>
              </p:oleObj>
            </a:graphicData>
          </a:graphic>
        </p:graphicFrame>
        <p:graphicFrame>
          <p:nvGraphicFramePr>
            <p:cNvPr id="1029" name="Object 8"/>
            <p:cNvGraphicFramePr>
              <a:graphicFrameLocks noChangeAspect="1"/>
            </p:cNvGraphicFramePr>
            <p:nvPr/>
          </p:nvGraphicFramePr>
          <p:xfrm>
            <a:off x="2825" y="2135"/>
            <a:ext cx="2156" cy="1650"/>
          </p:xfrm>
          <a:graphic>
            <a:graphicData uri="http://schemas.openxmlformats.org/presentationml/2006/ole">
              <p:oleObj spid="_x0000_s48133" name="Chart" r:id="rId7" imgW="4867275" imgH="3724275" progId="Excel.Sheet.8">
                <p:embed/>
              </p:oleObj>
            </a:graphicData>
          </a:graphic>
        </p:graphicFrame>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smtClean="0"/>
              <a:t>Industrial Technology Institute</a:t>
            </a:r>
            <a:r>
              <a:rPr lang="en-GB" b="0" smtClean="0"/>
              <a:t> </a:t>
            </a:r>
          </a:p>
        </p:txBody>
      </p:sp>
      <p:sp>
        <p:nvSpPr>
          <p:cNvPr id="6" name="Slide Number Placeholder 5"/>
          <p:cNvSpPr>
            <a:spLocks noGrp="1"/>
          </p:cNvSpPr>
          <p:nvPr>
            <p:ph type="sldNum" sz="quarter" idx="12"/>
          </p:nvPr>
        </p:nvSpPr>
        <p:spPr/>
        <p:txBody>
          <a:bodyPr/>
          <a:lstStyle/>
          <a:p>
            <a:pPr>
              <a:defRPr/>
            </a:pPr>
            <a:fld id="{BA0399BE-2113-41D2-874F-9A5AA9878F32}" type="slidenum">
              <a:rPr lang="en-GB"/>
              <a:pPr>
                <a:defRPr/>
              </a:pPr>
              <a:t>6</a:t>
            </a:fld>
            <a:endParaRPr lang="en-GB"/>
          </a:p>
        </p:txBody>
      </p:sp>
      <p:sp>
        <p:nvSpPr>
          <p:cNvPr id="19460" name="Rectangle 2"/>
          <p:cNvSpPr>
            <a:spLocks noGrp="1" noChangeArrowheads="1"/>
          </p:cNvSpPr>
          <p:nvPr>
            <p:ph type="title"/>
          </p:nvPr>
        </p:nvSpPr>
        <p:spPr>
          <a:xfrm>
            <a:off x="0" y="176213"/>
            <a:ext cx="9144000" cy="701675"/>
          </a:xfrm>
        </p:spPr>
        <p:txBody>
          <a:bodyPr/>
          <a:lstStyle/>
          <a:p>
            <a:pPr algn="ctr" eaLnBrk="1" hangingPunct="1"/>
            <a:r>
              <a:rPr lang="en-US" sz="4000" smtClean="0"/>
              <a:t>Analyte Stability</a:t>
            </a:r>
          </a:p>
        </p:txBody>
      </p:sp>
      <p:sp>
        <p:nvSpPr>
          <p:cNvPr id="19461" name="Rectangle 3"/>
          <p:cNvSpPr>
            <a:spLocks noGrp="1" noChangeArrowheads="1"/>
          </p:cNvSpPr>
          <p:nvPr>
            <p:ph type="body" idx="1"/>
          </p:nvPr>
        </p:nvSpPr>
        <p:spPr/>
        <p:txBody>
          <a:bodyPr/>
          <a:lstStyle/>
          <a:p>
            <a:pPr eaLnBrk="1" hangingPunct="1"/>
            <a:r>
              <a:rPr lang="en-US" sz="2400" smtClean="0"/>
              <a:t>Analyte stability during sample storage, analyte stability in sample processing, analyte stability in sample extract should be studied</a:t>
            </a:r>
            <a:r>
              <a:rPr lang="en-US"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smtClean="0"/>
              <a:t>Industrial Technology Institute</a:t>
            </a:r>
            <a:r>
              <a:rPr lang="en-GB" b="0" smtClean="0"/>
              <a:t> </a:t>
            </a:r>
          </a:p>
        </p:txBody>
      </p:sp>
      <p:sp>
        <p:nvSpPr>
          <p:cNvPr id="6" name="Slide Number Placeholder 5"/>
          <p:cNvSpPr>
            <a:spLocks noGrp="1"/>
          </p:cNvSpPr>
          <p:nvPr>
            <p:ph type="sldNum" sz="quarter" idx="12"/>
          </p:nvPr>
        </p:nvSpPr>
        <p:spPr/>
        <p:txBody>
          <a:bodyPr/>
          <a:lstStyle/>
          <a:p>
            <a:pPr>
              <a:defRPr/>
            </a:pPr>
            <a:fld id="{B7CC201D-25C0-407B-A67F-2C7B4FFE400D}" type="slidenum">
              <a:rPr lang="en-GB"/>
              <a:pPr>
                <a:defRPr/>
              </a:pPr>
              <a:t>7</a:t>
            </a:fld>
            <a:endParaRPr lang="en-GB"/>
          </a:p>
        </p:txBody>
      </p:sp>
      <p:sp>
        <p:nvSpPr>
          <p:cNvPr id="20484" name="Rectangle 2"/>
          <p:cNvSpPr>
            <a:spLocks noGrp="1" noChangeArrowheads="1"/>
          </p:cNvSpPr>
          <p:nvPr>
            <p:ph type="title"/>
          </p:nvPr>
        </p:nvSpPr>
        <p:spPr>
          <a:xfrm>
            <a:off x="0" y="176213"/>
            <a:ext cx="9144000" cy="701675"/>
          </a:xfrm>
        </p:spPr>
        <p:txBody>
          <a:bodyPr/>
          <a:lstStyle/>
          <a:p>
            <a:pPr algn="ctr" eaLnBrk="1" hangingPunct="1"/>
            <a:r>
              <a:rPr lang="en-US" sz="4000" smtClean="0"/>
              <a:t>Analytical Range</a:t>
            </a:r>
          </a:p>
        </p:txBody>
      </p:sp>
      <p:sp>
        <p:nvSpPr>
          <p:cNvPr id="20485" name="Rectangle 3"/>
          <p:cNvSpPr>
            <a:spLocks noGrp="1" noChangeArrowheads="1"/>
          </p:cNvSpPr>
          <p:nvPr>
            <p:ph type="body" idx="1"/>
          </p:nvPr>
        </p:nvSpPr>
        <p:spPr/>
        <p:txBody>
          <a:bodyPr/>
          <a:lstStyle/>
          <a:p>
            <a:pPr eaLnBrk="1" hangingPunct="1"/>
            <a:r>
              <a:rPr lang="en-US" sz="2400" smtClean="0"/>
              <a:t>Range of the analyte that can be analysed with the proposed selected method.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smtClean="0"/>
              <a:t>Industrial Technology Institute</a:t>
            </a:r>
            <a:r>
              <a:rPr lang="en-GB" b="0" smtClean="0"/>
              <a:t> </a:t>
            </a:r>
          </a:p>
        </p:txBody>
      </p:sp>
      <p:sp>
        <p:nvSpPr>
          <p:cNvPr id="6" name="Slide Number Placeholder 5"/>
          <p:cNvSpPr>
            <a:spLocks noGrp="1"/>
          </p:cNvSpPr>
          <p:nvPr>
            <p:ph type="sldNum" sz="quarter" idx="12"/>
          </p:nvPr>
        </p:nvSpPr>
        <p:spPr/>
        <p:txBody>
          <a:bodyPr/>
          <a:lstStyle/>
          <a:p>
            <a:pPr>
              <a:defRPr/>
            </a:pPr>
            <a:fld id="{7110E94E-BA23-4EBD-9AC2-288E009C637D}" type="slidenum">
              <a:rPr lang="en-GB"/>
              <a:pPr>
                <a:defRPr/>
              </a:pPr>
              <a:t>8</a:t>
            </a:fld>
            <a:endParaRPr lang="en-GB"/>
          </a:p>
        </p:txBody>
      </p:sp>
      <p:sp>
        <p:nvSpPr>
          <p:cNvPr id="21508" name="Rectangle 2"/>
          <p:cNvSpPr>
            <a:spLocks noGrp="1" noChangeArrowheads="1"/>
          </p:cNvSpPr>
          <p:nvPr>
            <p:ph type="title"/>
          </p:nvPr>
        </p:nvSpPr>
        <p:spPr>
          <a:xfrm>
            <a:off x="0" y="176213"/>
            <a:ext cx="9144000" cy="701675"/>
          </a:xfrm>
        </p:spPr>
        <p:txBody>
          <a:bodyPr/>
          <a:lstStyle/>
          <a:p>
            <a:pPr algn="ctr" eaLnBrk="1" hangingPunct="1"/>
            <a:r>
              <a:rPr lang="en-US" sz="4000" smtClean="0"/>
              <a:t>Calibration Range</a:t>
            </a:r>
          </a:p>
        </p:txBody>
      </p:sp>
      <p:sp>
        <p:nvSpPr>
          <p:cNvPr id="21509" name="Rectangle 3"/>
          <p:cNvSpPr>
            <a:spLocks noGrp="1" noChangeArrowheads="1"/>
          </p:cNvSpPr>
          <p:nvPr>
            <p:ph type="body" idx="1"/>
          </p:nvPr>
        </p:nvSpPr>
        <p:spPr/>
        <p:txBody>
          <a:bodyPr/>
          <a:lstStyle/>
          <a:p>
            <a:pPr eaLnBrk="1" hangingPunct="1"/>
            <a:r>
              <a:rPr lang="en-US" sz="2400" smtClean="0"/>
              <a:t>If a linear calibration is used, the range in which the response for the anayte shows a linear correlation with the analyte’s concentration should be determined.</a:t>
            </a:r>
          </a:p>
          <a:p>
            <a:pPr eaLnBrk="1" hangingPunct="1"/>
            <a:r>
              <a:rPr lang="en-US" sz="2400" smtClean="0"/>
              <a:t>This is known as linear dynamic range.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2"/>
          <p:cNvSpPr>
            <a:spLocks noGrp="1"/>
          </p:cNvSpPr>
          <p:nvPr>
            <p:ph type="dt" sz="quarter" idx="10"/>
          </p:nvPr>
        </p:nvSpPr>
        <p:spPr>
          <a:noFill/>
        </p:spPr>
        <p:txBody>
          <a:bodyPr/>
          <a:lstStyle/>
          <a:p>
            <a:r>
              <a:rPr lang="en-US" smtClean="0"/>
              <a:t>Industrial Technology Institute</a:t>
            </a:r>
            <a:r>
              <a:rPr lang="en-GB" b="0" smtClean="0"/>
              <a:t> </a:t>
            </a:r>
          </a:p>
        </p:txBody>
      </p:sp>
      <p:sp>
        <p:nvSpPr>
          <p:cNvPr id="7" name="Slide Number Placeholder 4"/>
          <p:cNvSpPr>
            <a:spLocks noGrp="1"/>
          </p:cNvSpPr>
          <p:nvPr>
            <p:ph type="sldNum" sz="quarter" idx="12"/>
          </p:nvPr>
        </p:nvSpPr>
        <p:spPr/>
        <p:txBody>
          <a:bodyPr/>
          <a:lstStyle/>
          <a:p>
            <a:pPr>
              <a:defRPr/>
            </a:pPr>
            <a:fld id="{0D0F5D85-92CD-4FF6-A0FA-383F15D916F0}" type="slidenum">
              <a:rPr lang="en-GB"/>
              <a:pPr>
                <a:defRPr/>
              </a:pPr>
              <a:t>9</a:t>
            </a:fld>
            <a:endParaRPr lang="en-GB"/>
          </a:p>
        </p:txBody>
      </p:sp>
      <p:sp>
        <p:nvSpPr>
          <p:cNvPr id="2053" name="Rectangle 4"/>
          <p:cNvSpPr>
            <a:spLocks noGrp="1" noChangeArrowheads="1"/>
          </p:cNvSpPr>
          <p:nvPr>
            <p:ph type="title"/>
          </p:nvPr>
        </p:nvSpPr>
        <p:spPr>
          <a:xfrm>
            <a:off x="0" y="236538"/>
            <a:ext cx="9144000" cy="641350"/>
          </a:xfrm>
        </p:spPr>
        <p:txBody>
          <a:bodyPr/>
          <a:lstStyle/>
          <a:p>
            <a:pPr algn="ctr" eaLnBrk="1" hangingPunct="1"/>
            <a:r>
              <a:rPr lang="en-US" sz="3600" smtClean="0"/>
              <a:t>Linear Dynamic Range</a:t>
            </a:r>
          </a:p>
        </p:txBody>
      </p:sp>
      <p:graphicFrame>
        <p:nvGraphicFramePr>
          <p:cNvPr id="2050" name="Object 5"/>
          <p:cNvGraphicFramePr>
            <a:graphicFrameLocks noChangeAspect="1"/>
          </p:cNvGraphicFramePr>
          <p:nvPr/>
        </p:nvGraphicFramePr>
        <p:xfrm>
          <a:off x="1023938" y="1004888"/>
          <a:ext cx="7096125" cy="4848225"/>
        </p:xfrm>
        <a:graphic>
          <a:graphicData uri="http://schemas.openxmlformats.org/presentationml/2006/ole">
            <p:oleObj spid="_x0000_s2050" name="Chart" r:id="rId3" imgW="7096049" imgH="4848149" progId="Excel.Sheet.8">
              <p:embed/>
            </p:oleObj>
          </a:graphicData>
        </a:graphic>
      </p:graphicFrame>
      <p:sp>
        <p:nvSpPr>
          <p:cNvPr id="2054" name="Line 6"/>
          <p:cNvSpPr>
            <a:spLocks noChangeShapeType="1"/>
          </p:cNvSpPr>
          <p:nvPr/>
        </p:nvSpPr>
        <p:spPr bwMode="auto">
          <a:xfrm flipV="1">
            <a:off x="3276600" y="1916113"/>
            <a:ext cx="2447925" cy="2017712"/>
          </a:xfrm>
          <a:prstGeom prst="line">
            <a:avLst/>
          </a:prstGeom>
          <a:noFill/>
          <a:ln w="9525">
            <a:solidFill>
              <a:srgbClr val="FF0000"/>
            </a:solidFill>
            <a:round/>
            <a:headEnd/>
            <a:tailEnd/>
          </a:ln>
        </p:spPr>
        <p:txBody>
          <a:bodyPr wrap="none"/>
          <a:lstStyle/>
          <a:p>
            <a:endParaRPr lang="en-US"/>
          </a:p>
        </p:txBody>
      </p:sp>
    </p:spTree>
  </p:cSld>
  <p:clrMapOvr>
    <a:masterClrMapping/>
  </p:clrMapOvr>
</p:sld>
</file>

<file path=ppt/theme/theme1.xml><?xml version="1.0" encoding="utf-8"?>
<a:theme xmlns:a="http://schemas.openxmlformats.org/drawingml/2006/main" name="Artsy">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s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2804</TotalTime>
  <Words>1223</Words>
  <Application>Microsoft PowerPoint</Application>
  <PresentationFormat>On-screen Show (4:3)</PresentationFormat>
  <Paragraphs>315</Paragraphs>
  <Slides>22</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Artsy</vt:lpstr>
      <vt:lpstr>Photo Editor Photo</vt:lpstr>
      <vt:lpstr>Chart</vt:lpstr>
      <vt:lpstr>Test Method Validation &amp; Verification </vt:lpstr>
      <vt:lpstr>Introduction</vt:lpstr>
      <vt:lpstr>Basic Concepts in Method Validation</vt:lpstr>
      <vt:lpstr>Specificity</vt:lpstr>
      <vt:lpstr>Example: Confirmation of Identity</vt:lpstr>
      <vt:lpstr>Analyte Stability</vt:lpstr>
      <vt:lpstr>Analytical Range</vt:lpstr>
      <vt:lpstr>Calibration Range</vt:lpstr>
      <vt:lpstr>Linear Dynamic Range</vt:lpstr>
      <vt:lpstr>Recovery</vt:lpstr>
      <vt:lpstr>Accuracy (Trueness)</vt:lpstr>
      <vt:lpstr>Example: Accuracy</vt:lpstr>
      <vt:lpstr>Slide 13</vt:lpstr>
      <vt:lpstr>Precision</vt:lpstr>
      <vt:lpstr>Limit of Detection (LOD)</vt:lpstr>
      <vt:lpstr>Limit of Detection</vt:lpstr>
      <vt:lpstr>Limit of Quantification (LOQ)</vt:lpstr>
      <vt:lpstr>Slide 18</vt:lpstr>
      <vt:lpstr>Sensitivity- Cadmium Analysis by AAS</vt:lpstr>
      <vt:lpstr>Measurement Uncertainty</vt:lpstr>
      <vt:lpstr>Test Method Verification</vt:lpstr>
      <vt:lpstr>Slide 22</vt:lpstr>
    </vt:vector>
  </TitlesOfParts>
  <Company>I.T.I.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Samaranayake</dc:creator>
  <cp:lastModifiedBy>Sudarshana Somasiri</cp:lastModifiedBy>
  <cp:revision>195</cp:revision>
  <dcterms:created xsi:type="dcterms:W3CDTF">2004-11-10T04:32:59Z</dcterms:created>
  <dcterms:modified xsi:type="dcterms:W3CDTF">2015-11-09T04:27:39Z</dcterms:modified>
</cp:coreProperties>
</file>